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5"/>
  </p:notesMasterIdLst>
  <p:sldIdLst>
    <p:sldId id="277" r:id="rId2"/>
    <p:sldId id="257" r:id="rId3"/>
    <p:sldId id="280" r:id="rId4"/>
    <p:sldId id="283" r:id="rId5"/>
    <p:sldId id="289" r:id="rId6"/>
    <p:sldId id="290" r:id="rId7"/>
    <p:sldId id="291" r:id="rId8"/>
    <p:sldId id="292" r:id="rId9"/>
    <p:sldId id="293" r:id="rId10"/>
    <p:sldId id="294" r:id="rId11"/>
    <p:sldId id="302" r:id="rId12"/>
    <p:sldId id="301" r:id="rId13"/>
    <p:sldId id="303" r:id="rId14"/>
    <p:sldId id="306" r:id="rId15"/>
    <p:sldId id="304" r:id="rId16"/>
    <p:sldId id="305" r:id="rId17"/>
    <p:sldId id="307" r:id="rId18"/>
    <p:sldId id="308" r:id="rId19"/>
    <p:sldId id="309" r:id="rId20"/>
    <p:sldId id="310" r:id="rId21"/>
    <p:sldId id="311" r:id="rId22"/>
    <p:sldId id="312" r:id="rId23"/>
    <p:sldId id="278" r:id="rId24"/>
  </p:sldIdLst>
  <p:sldSz cx="9144000" cy="6858000" type="screen4x3"/>
  <p:notesSz cx="6858000" cy="9144000"/>
  <p:defaultTextStyle>
    <a:defPPr>
      <a:defRPr lang="es-ES" alt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Énfasis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32" autoAdjust="0"/>
    <p:restoredTop sz="98193" autoAdjust="0"/>
  </p:normalViewPr>
  <p:slideViewPr>
    <p:cSldViewPr>
      <p:cViewPr varScale="1">
        <p:scale>
          <a:sx n="74" d="100"/>
          <a:sy n="74" d="100"/>
        </p:scale>
        <p:origin x="1584" y="72"/>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E2718-AE2A-4E41-B8ED-9503244E8AAC}" type="doc">
      <dgm:prSet loTypeId="urn:microsoft.com/office/officeart/2005/8/layout/arrow2" loCatId="process" qsTypeId="urn:microsoft.com/office/officeart/2005/8/quickstyle/simple1" qsCatId="simple" csTypeId="urn:microsoft.com/office/officeart/2005/8/colors/accent1_2" csCatId="accent1" phldr="1"/>
      <dgm:spPr/>
    </dgm:pt>
    <dgm:pt modelId="{C6036608-33D1-4013-ABB2-53096536C8A1}">
      <dgm:prSet phldrT="[Texto]"/>
      <dgm:spPr/>
      <dgm:t>
        <a:bodyPr/>
        <a:lstStyle/>
        <a:p>
          <a:r>
            <a:rPr lang="es-MX" noProof="0" dirty="0" smtClean="0"/>
            <a:t>Autor</a:t>
          </a:r>
          <a:endParaRPr lang="es-MX" noProof="0" dirty="0"/>
        </a:p>
      </dgm:t>
    </dgm:pt>
    <dgm:pt modelId="{B6A98540-1939-4FC2-9A27-C2D2B7C22948}" type="parTrans" cxnId="{77EFE95A-1A62-40D6-B2C3-8327A9A1A723}">
      <dgm:prSet/>
      <dgm:spPr/>
      <dgm:t>
        <a:bodyPr/>
        <a:lstStyle/>
        <a:p>
          <a:endParaRPr lang="en-US"/>
        </a:p>
      </dgm:t>
    </dgm:pt>
    <dgm:pt modelId="{BDB46E34-0412-4764-8D5C-0CE7FE9BE498}" type="sibTrans" cxnId="{77EFE95A-1A62-40D6-B2C3-8327A9A1A723}">
      <dgm:prSet/>
      <dgm:spPr/>
      <dgm:t>
        <a:bodyPr/>
        <a:lstStyle/>
        <a:p>
          <a:endParaRPr lang="en-US"/>
        </a:p>
      </dgm:t>
    </dgm:pt>
    <dgm:pt modelId="{04F4E9AE-79D1-442A-8800-84AB31378179}">
      <dgm:prSet phldrT="[Texto]"/>
      <dgm:spPr/>
      <dgm:t>
        <a:bodyPr/>
        <a:lstStyle/>
        <a:p>
          <a:r>
            <a:rPr lang="en-US" dirty="0" smtClean="0"/>
            <a:t>Verificación</a:t>
          </a:r>
          <a:endParaRPr lang="en-US" dirty="0"/>
        </a:p>
      </dgm:t>
    </dgm:pt>
    <dgm:pt modelId="{FEF577D6-E7B2-48AF-AE3E-1BF6FC73DAEA}" type="parTrans" cxnId="{605D870C-7B5A-4D90-AD20-81F970893873}">
      <dgm:prSet/>
      <dgm:spPr/>
      <dgm:t>
        <a:bodyPr/>
        <a:lstStyle/>
        <a:p>
          <a:endParaRPr lang="en-US"/>
        </a:p>
      </dgm:t>
    </dgm:pt>
    <dgm:pt modelId="{8DFD81CC-3DB6-44BF-881D-455E475157FA}" type="sibTrans" cxnId="{605D870C-7B5A-4D90-AD20-81F970893873}">
      <dgm:prSet/>
      <dgm:spPr/>
      <dgm:t>
        <a:bodyPr/>
        <a:lstStyle/>
        <a:p>
          <a:endParaRPr lang="en-US"/>
        </a:p>
      </dgm:t>
    </dgm:pt>
    <dgm:pt modelId="{137D2A93-3371-45D6-9064-C1B11FCD6826}">
      <dgm:prSet phldrT="[Texto]"/>
      <dgm:spPr/>
      <dgm:t>
        <a:bodyPr/>
        <a:lstStyle/>
        <a:p>
          <a:r>
            <a:rPr lang="en-US" dirty="0" smtClean="0"/>
            <a:t>Validación	</a:t>
          </a:r>
          <a:endParaRPr lang="en-US" dirty="0"/>
        </a:p>
      </dgm:t>
    </dgm:pt>
    <dgm:pt modelId="{FED4E7AB-FD2E-4214-8E3F-597D1DBDB933}" type="parTrans" cxnId="{F0E82474-4F24-4735-849F-EFCBEC09954A}">
      <dgm:prSet/>
      <dgm:spPr/>
      <dgm:t>
        <a:bodyPr/>
        <a:lstStyle/>
        <a:p>
          <a:endParaRPr lang="en-US"/>
        </a:p>
      </dgm:t>
    </dgm:pt>
    <dgm:pt modelId="{E57B14C8-5EF0-4DD1-909C-2F760BF0D737}" type="sibTrans" cxnId="{F0E82474-4F24-4735-849F-EFCBEC09954A}">
      <dgm:prSet/>
      <dgm:spPr/>
      <dgm:t>
        <a:bodyPr/>
        <a:lstStyle/>
        <a:p>
          <a:endParaRPr lang="en-US"/>
        </a:p>
      </dgm:t>
    </dgm:pt>
    <dgm:pt modelId="{42C3FF49-D4F2-44C8-BFED-22D3086FFD28}">
      <dgm:prSet phldrT="[Texto]"/>
      <dgm:spPr/>
      <dgm:t>
        <a:bodyPr/>
        <a:lstStyle/>
        <a:p>
          <a:r>
            <a:rPr lang="en-US" dirty="0" smtClean="0"/>
            <a:t>Aprobación</a:t>
          </a:r>
          <a:endParaRPr lang="en-US" dirty="0"/>
        </a:p>
      </dgm:t>
    </dgm:pt>
    <dgm:pt modelId="{3AF17940-34A3-4660-80EF-78DF65E5EFC8}" type="parTrans" cxnId="{839E2D7F-ECB4-4501-968B-887E295211DF}">
      <dgm:prSet/>
      <dgm:spPr/>
      <dgm:t>
        <a:bodyPr/>
        <a:lstStyle/>
        <a:p>
          <a:endParaRPr lang="en-US"/>
        </a:p>
      </dgm:t>
    </dgm:pt>
    <dgm:pt modelId="{B0E85226-887A-47C6-9C7D-5A74E72C54DB}" type="sibTrans" cxnId="{839E2D7F-ECB4-4501-968B-887E295211DF}">
      <dgm:prSet/>
      <dgm:spPr/>
      <dgm:t>
        <a:bodyPr/>
        <a:lstStyle/>
        <a:p>
          <a:endParaRPr lang="en-US"/>
        </a:p>
      </dgm:t>
    </dgm:pt>
    <dgm:pt modelId="{3987C44F-2ABD-4D8C-B75C-13408BC9EE97}" type="pres">
      <dgm:prSet presAssocID="{9B7E2718-AE2A-4E41-B8ED-9503244E8AAC}" presName="arrowDiagram" presStyleCnt="0">
        <dgm:presLayoutVars>
          <dgm:chMax val="5"/>
          <dgm:dir/>
          <dgm:resizeHandles val="exact"/>
        </dgm:presLayoutVars>
      </dgm:prSet>
      <dgm:spPr/>
    </dgm:pt>
    <dgm:pt modelId="{95F26F79-26A4-41FB-B05F-F65C6B92F06E}" type="pres">
      <dgm:prSet presAssocID="{9B7E2718-AE2A-4E41-B8ED-9503244E8AAC}" presName="arrow" presStyleLbl="bgShp" presStyleIdx="0" presStyleCnt="1" custLinFactNeighborX="3093" custLinFactNeighborY="-59383"/>
      <dgm:spPr/>
    </dgm:pt>
    <dgm:pt modelId="{1D0C3D82-D681-4AB1-928B-D8DCD6687535}" type="pres">
      <dgm:prSet presAssocID="{9B7E2718-AE2A-4E41-B8ED-9503244E8AAC}" presName="arrowDiagram4" presStyleCnt="0"/>
      <dgm:spPr/>
    </dgm:pt>
    <dgm:pt modelId="{8FDFE6A3-74E9-4071-9808-5C8C2785782D}" type="pres">
      <dgm:prSet presAssocID="{C6036608-33D1-4013-ABB2-53096536C8A1}" presName="bullet4a" presStyleLbl="node1" presStyleIdx="0" presStyleCnt="4"/>
      <dgm:spPr/>
    </dgm:pt>
    <dgm:pt modelId="{BD2D92EE-4FB2-4B7F-B28A-A0C940241B48}" type="pres">
      <dgm:prSet presAssocID="{C6036608-33D1-4013-ABB2-53096536C8A1}" presName="textBox4a" presStyleLbl="revTx" presStyleIdx="0" presStyleCnt="4">
        <dgm:presLayoutVars>
          <dgm:bulletEnabled val="1"/>
        </dgm:presLayoutVars>
      </dgm:prSet>
      <dgm:spPr/>
      <dgm:t>
        <a:bodyPr/>
        <a:lstStyle/>
        <a:p>
          <a:endParaRPr lang="en-US"/>
        </a:p>
      </dgm:t>
    </dgm:pt>
    <dgm:pt modelId="{C31B20A3-2136-417E-BCE3-417D82EE11D1}" type="pres">
      <dgm:prSet presAssocID="{04F4E9AE-79D1-442A-8800-84AB31378179}" presName="bullet4b" presStyleLbl="node1" presStyleIdx="1" presStyleCnt="4"/>
      <dgm:spPr/>
    </dgm:pt>
    <dgm:pt modelId="{15A02F6E-66DE-419B-8D81-4CE963CCCF70}" type="pres">
      <dgm:prSet presAssocID="{04F4E9AE-79D1-442A-8800-84AB31378179}" presName="textBox4b" presStyleLbl="revTx" presStyleIdx="1" presStyleCnt="4">
        <dgm:presLayoutVars>
          <dgm:bulletEnabled val="1"/>
        </dgm:presLayoutVars>
      </dgm:prSet>
      <dgm:spPr/>
      <dgm:t>
        <a:bodyPr/>
        <a:lstStyle/>
        <a:p>
          <a:endParaRPr lang="en-US"/>
        </a:p>
      </dgm:t>
    </dgm:pt>
    <dgm:pt modelId="{4B5C33C2-ABA3-4EFC-A8AF-F68CED378FA2}" type="pres">
      <dgm:prSet presAssocID="{137D2A93-3371-45D6-9064-C1B11FCD6826}" presName="bullet4c" presStyleLbl="node1" presStyleIdx="2" presStyleCnt="4"/>
      <dgm:spPr/>
    </dgm:pt>
    <dgm:pt modelId="{E45C2256-E3E0-4E40-ACBF-5DDF051AD385}" type="pres">
      <dgm:prSet presAssocID="{137D2A93-3371-45D6-9064-C1B11FCD6826}" presName="textBox4c" presStyleLbl="revTx" presStyleIdx="2" presStyleCnt="4">
        <dgm:presLayoutVars>
          <dgm:bulletEnabled val="1"/>
        </dgm:presLayoutVars>
      </dgm:prSet>
      <dgm:spPr/>
      <dgm:t>
        <a:bodyPr/>
        <a:lstStyle/>
        <a:p>
          <a:endParaRPr lang="en-US"/>
        </a:p>
      </dgm:t>
    </dgm:pt>
    <dgm:pt modelId="{79B2B452-9312-4317-8193-0B113F743A88}" type="pres">
      <dgm:prSet presAssocID="{42C3FF49-D4F2-44C8-BFED-22D3086FFD28}" presName="bullet4d" presStyleLbl="node1" presStyleIdx="3" presStyleCnt="4"/>
      <dgm:spPr/>
    </dgm:pt>
    <dgm:pt modelId="{F31F5D9A-7F0C-491D-982C-36E689AC39FA}" type="pres">
      <dgm:prSet presAssocID="{42C3FF49-D4F2-44C8-BFED-22D3086FFD28}" presName="textBox4d" presStyleLbl="revTx" presStyleIdx="3" presStyleCnt="4">
        <dgm:presLayoutVars>
          <dgm:bulletEnabled val="1"/>
        </dgm:presLayoutVars>
      </dgm:prSet>
      <dgm:spPr/>
      <dgm:t>
        <a:bodyPr/>
        <a:lstStyle/>
        <a:p>
          <a:endParaRPr lang="en-US"/>
        </a:p>
      </dgm:t>
    </dgm:pt>
  </dgm:ptLst>
  <dgm:cxnLst>
    <dgm:cxn modelId="{DD9AF73D-0C06-491C-9EB0-095C2B175909}" type="presOf" srcId="{137D2A93-3371-45D6-9064-C1B11FCD6826}" destId="{E45C2256-E3E0-4E40-ACBF-5DDF051AD385}" srcOrd="0" destOrd="0" presId="urn:microsoft.com/office/officeart/2005/8/layout/arrow2"/>
    <dgm:cxn modelId="{839E2D7F-ECB4-4501-968B-887E295211DF}" srcId="{9B7E2718-AE2A-4E41-B8ED-9503244E8AAC}" destId="{42C3FF49-D4F2-44C8-BFED-22D3086FFD28}" srcOrd="3" destOrd="0" parTransId="{3AF17940-34A3-4660-80EF-78DF65E5EFC8}" sibTransId="{B0E85226-887A-47C6-9C7D-5A74E72C54DB}"/>
    <dgm:cxn modelId="{77EFE95A-1A62-40D6-B2C3-8327A9A1A723}" srcId="{9B7E2718-AE2A-4E41-B8ED-9503244E8AAC}" destId="{C6036608-33D1-4013-ABB2-53096536C8A1}" srcOrd="0" destOrd="0" parTransId="{B6A98540-1939-4FC2-9A27-C2D2B7C22948}" sibTransId="{BDB46E34-0412-4764-8D5C-0CE7FE9BE498}"/>
    <dgm:cxn modelId="{0C14D421-EEDD-4840-BC69-697AA0439E09}" type="presOf" srcId="{9B7E2718-AE2A-4E41-B8ED-9503244E8AAC}" destId="{3987C44F-2ABD-4D8C-B75C-13408BC9EE97}" srcOrd="0" destOrd="0" presId="urn:microsoft.com/office/officeart/2005/8/layout/arrow2"/>
    <dgm:cxn modelId="{F772ADD7-BFE2-4E53-83CA-BE095891EE32}" type="presOf" srcId="{04F4E9AE-79D1-442A-8800-84AB31378179}" destId="{15A02F6E-66DE-419B-8D81-4CE963CCCF70}" srcOrd="0" destOrd="0" presId="urn:microsoft.com/office/officeart/2005/8/layout/arrow2"/>
    <dgm:cxn modelId="{4FFC2A29-A55C-4D6E-ADB5-20AA23E460F8}" type="presOf" srcId="{42C3FF49-D4F2-44C8-BFED-22D3086FFD28}" destId="{F31F5D9A-7F0C-491D-982C-36E689AC39FA}" srcOrd="0" destOrd="0" presId="urn:microsoft.com/office/officeart/2005/8/layout/arrow2"/>
    <dgm:cxn modelId="{6F32E18B-5656-4933-818F-C4EF77C823D2}" type="presOf" srcId="{C6036608-33D1-4013-ABB2-53096536C8A1}" destId="{BD2D92EE-4FB2-4B7F-B28A-A0C940241B48}" srcOrd="0" destOrd="0" presId="urn:microsoft.com/office/officeart/2005/8/layout/arrow2"/>
    <dgm:cxn modelId="{605D870C-7B5A-4D90-AD20-81F970893873}" srcId="{9B7E2718-AE2A-4E41-B8ED-9503244E8AAC}" destId="{04F4E9AE-79D1-442A-8800-84AB31378179}" srcOrd="1" destOrd="0" parTransId="{FEF577D6-E7B2-48AF-AE3E-1BF6FC73DAEA}" sibTransId="{8DFD81CC-3DB6-44BF-881D-455E475157FA}"/>
    <dgm:cxn modelId="{F0E82474-4F24-4735-849F-EFCBEC09954A}" srcId="{9B7E2718-AE2A-4E41-B8ED-9503244E8AAC}" destId="{137D2A93-3371-45D6-9064-C1B11FCD6826}" srcOrd="2" destOrd="0" parTransId="{FED4E7AB-FD2E-4214-8E3F-597D1DBDB933}" sibTransId="{E57B14C8-5EF0-4DD1-909C-2F760BF0D737}"/>
    <dgm:cxn modelId="{2BF36406-4239-4D14-96FF-2F53452DF6A2}" type="presParOf" srcId="{3987C44F-2ABD-4D8C-B75C-13408BC9EE97}" destId="{95F26F79-26A4-41FB-B05F-F65C6B92F06E}" srcOrd="0" destOrd="0" presId="urn:microsoft.com/office/officeart/2005/8/layout/arrow2"/>
    <dgm:cxn modelId="{DE390091-C9DB-4969-BFBE-B0A7C18AEC1A}" type="presParOf" srcId="{3987C44F-2ABD-4D8C-B75C-13408BC9EE97}" destId="{1D0C3D82-D681-4AB1-928B-D8DCD6687535}" srcOrd="1" destOrd="0" presId="urn:microsoft.com/office/officeart/2005/8/layout/arrow2"/>
    <dgm:cxn modelId="{2DF46AB3-847E-458F-962A-691262C827E0}" type="presParOf" srcId="{1D0C3D82-D681-4AB1-928B-D8DCD6687535}" destId="{8FDFE6A3-74E9-4071-9808-5C8C2785782D}" srcOrd="0" destOrd="0" presId="urn:microsoft.com/office/officeart/2005/8/layout/arrow2"/>
    <dgm:cxn modelId="{BF959EF4-9090-4746-B1D2-DA25B155E848}" type="presParOf" srcId="{1D0C3D82-D681-4AB1-928B-D8DCD6687535}" destId="{BD2D92EE-4FB2-4B7F-B28A-A0C940241B48}" srcOrd="1" destOrd="0" presId="urn:microsoft.com/office/officeart/2005/8/layout/arrow2"/>
    <dgm:cxn modelId="{B3FE8523-6D8A-44BE-AE9C-75FDDC89C70C}" type="presParOf" srcId="{1D0C3D82-D681-4AB1-928B-D8DCD6687535}" destId="{C31B20A3-2136-417E-BCE3-417D82EE11D1}" srcOrd="2" destOrd="0" presId="urn:microsoft.com/office/officeart/2005/8/layout/arrow2"/>
    <dgm:cxn modelId="{7EC29EB7-F064-49F9-924A-73126B1E446C}" type="presParOf" srcId="{1D0C3D82-D681-4AB1-928B-D8DCD6687535}" destId="{15A02F6E-66DE-419B-8D81-4CE963CCCF70}" srcOrd="3" destOrd="0" presId="urn:microsoft.com/office/officeart/2005/8/layout/arrow2"/>
    <dgm:cxn modelId="{4A6DE719-8398-4AE9-AD13-C544CA7EA190}" type="presParOf" srcId="{1D0C3D82-D681-4AB1-928B-D8DCD6687535}" destId="{4B5C33C2-ABA3-4EFC-A8AF-F68CED378FA2}" srcOrd="4" destOrd="0" presId="urn:microsoft.com/office/officeart/2005/8/layout/arrow2"/>
    <dgm:cxn modelId="{C91EED6C-CE52-4567-A3A8-15E4DB873C28}" type="presParOf" srcId="{1D0C3D82-D681-4AB1-928B-D8DCD6687535}" destId="{E45C2256-E3E0-4E40-ACBF-5DDF051AD385}" srcOrd="5" destOrd="0" presId="urn:microsoft.com/office/officeart/2005/8/layout/arrow2"/>
    <dgm:cxn modelId="{0826D0D0-C3A4-4CCD-932A-BF5F98AA9445}" type="presParOf" srcId="{1D0C3D82-D681-4AB1-928B-D8DCD6687535}" destId="{79B2B452-9312-4317-8193-0B113F743A88}" srcOrd="6" destOrd="0" presId="urn:microsoft.com/office/officeart/2005/8/layout/arrow2"/>
    <dgm:cxn modelId="{208BF54E-B2E2-40BC-83B5-57AE8FBB879E}" type="presParOf" srcId="{1D0C3D82-D681-4AB1-928B-D8DCD6687535}" destId="{F31F5D9A-7F0C-491D-982C-36E689AC39FA}"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26F79-26A4-41FB-B05F-F65C6B92F06E}">
      <dsp:nvSpPr>
        <dsp:cNvPr id="0" name=""/>
        <dsp:cNvSpPr/>
      </dsp:nvSpPr>
      <dsp:spPr>
        <a:xfrm>
          <a:off x="0" y="0"/>
          <a:ext cx="2327920" cy="145494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FE6A3-74E9-4071-9808-5C8C2785782D}">
      <dsp:nvSpPr>
        <dsp:cNvPr id="0" name=""/>
        <dsp:cNvSpPr/>
      </dsp:nvSpPr>
      <dsp:spPr>
        <a:xfrm>
          <a:off x="229300" y="1468849"/>
          <a:ext cx="53542" cy="535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2D92EE-4FB2-4B7F-B28A-A0C940241B48}">
      <dsp:nvSpPr>
        <dsp:cNvPr id="0" name=""/>
        <dsp:cNvSpPr/>
      </dsp:nvSpPr>
      <dsp:spPr>
        <a:xfrm>
          <a:off x="256071" y="1495620"/>
          <a:ext cx="398074" cy="34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71" tIns="0" rIns="0" bIns="0" numCol="1" spcCol="1270" anchor="t" anchorCtr="0">
          <a:noAutofit/>
        </a:bodyPr>
        <a:lstStyle/>
        <a:p>
          <a:pPr lvl="0" algn="l" defTabSz="266700">
            <a:lnSpc>
              <a:spcPct val="90000"/>
            </a:lnSpc>
            <a:spcBef>
              <a:spcPct val="0"/>
            </a:spcBef>
            <a:spcAft>
              <a:spcPct val="35000"/>
            </a:spcAft>
          </a:pPr>
          <a:r>
            <a:rPr lang="es-MX" sz="600" kern="1200" noProof="0" dirty="0" smtClean="0"/>
            <a:t>Autor</a:t>
          </a:r>
          <a:endParaRPr lang="es-MX" sz="600" kern="1200" noProof="0" dirty="0"/>
        </a:p>
      </dsp:txBody>
      <dsp:txXfrm>
        <a:off x="256071" y="1495620"/>
        <a:ext cx="398074" cy="346278"/>
      </dsp:txXfrm>
    </dsp:sp>
    <dsp:sp modelId="{C31B20A3-2136-417E-BCE3-417D82EE11D1}">
      <dsp:nvSpPr>
        <dsp:cNvPr id="0" name=""/>
        <dsp:cNvSpPr/>
      </dsp:nvSpPr>
      <dsp:spPr>
        <a:xfrm>
          <a:off x="607587" y="1130428"/>
          <a:ext cx="93116" cy="931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A02F6E-66DE-419B-8D81-4CE963CCCF70}">
      <dsp:nvSpPr>
        <dsp:cNvPr id="0" name=""/>
        <dsp:cNvSpPr/>
      </dsp:nvSpPr>
      <dsp:spPr>
        <a:xfrm>
          <a:off x="654145" y="1176986"/>
          <a:ext cx="488863" cy="664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341" tIns="0" rIns="0" bIns="0" numCol="1" spcCol="1270" anchor="t" anchorCtr="0">
          <a:noAutofit/>
        </a:bodyPr>
        <a:lstStyle/>
        <a:p>
          <a:pPr lvl="0" algn="l" defTabSz="266700">
            <a:lnSpc>
              <a:spcPct val="90000"/>
            </a:lnSpc>
            <a:spcBef>
              <a:spcPct val="0"/>
            </a:spcBef>
            <a:spcAft>
              <a:spcPct val="35000"/>
            </a:spcAft>
          </a:pPr>
          <a:r>
            <a:rPr lang="en-US" sz="600" kern="1200" dirty="0" smtClean="0"/>
            <a:t>Verificación</a:t>
          </a:r>
          <a:endParaRPr lang="en-US" sz="600" kern="1200" dirty="0"/>
        </a:p>
      </dsp:txBody>
      <dsp:txXfrm>
        <a:off x="654145" y="1176986"/>
        <a:ext cx="488863" cy="664912"/>
      </dsp:txXfrm>
    </dsp:sp>
    <dsp:sp modelId="{4B5C33C2-ABA3-4EFC-A8AF-F68CED378FA2}">
      <dsp:nvSpPr>
        <dsp:cNvPr id="0" name=""/>
        <dsp:cNvSpPr/>
      </dsp:nvSpPr>
      <dsp:spPr>
        <a:xfrm>
          <a:off x="1090630" y="881050"/>
          <a:ext cx="123379" cy="1233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C2256-E3E0-4E40-ACBF-5DDF051AD385}">
      <dsp:nvSpPr>
        <dsp:cNvPr id="0" name=""/>
        <dsp:cNvSpPr/>
      </dsp:nvSpPr>
      <dsp:spPr>
        <a:xfrm>
          <a:off x="1152320" y="942739"/>
          <a:ext cx="488863" cy="899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376" tIns="0" rIns="0" bIns="0" numCol="1" spcCol="1270" anchor="t" anchorCtr="0">
          <a:noAutofit/>
        </a:bodyPr>
        <a:lstStyle/>
        <a:p>
          <a:pPr lvl="0" algn="l" defTabSz="266700">
            <a:lnSpc>
              <a:spcPct val="90000"/>
            </a:lnSpc>
            <a:spcBef>
              <a:spcPct val="0"/>
            </a:spcBef>
            <a:spcAft>
              <a:spcPct val="35000"/>
            </a:spcAft>
          </a:pPr>
          <a:r>
            <a:rPr lang="en-US" sz="600" kern="1200" dirty="0" smtClean="0"/>
            <a:t>Validación	</a:t>
          </a:r>
          <a:endParaRPr lang="en-US" sz="600" kern="1200" dirty="0"/>
        </a:p>
      </dsp:txBody>
      <dsp:txXfrm>
        <a:off x="1152320" y="942739"/>
        <a:ext cx="488863" cy="899159"/>
      </dsp:txXfrm>
    </dsp:sp>
    <dsp:sp modelId="{79B2B452-9312-4317-8193-0B113F743A88}">
      <dsp:nvSpPr>
        <dsp:cNvPr id="0" name=""/>
        <dsp:cNvSpPr/>
      </dsp:nvSpPr>
      <dsp:spPr>
        <a:xfrm>
          <a:off x="1616740" y="716058"/>
          <a:ext cx="165282" cy="1652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F5D9A-7F0C-491D-982C-36E689AC39FA}">
      <dsp:nvSpPr>
        <dsp:cNvPr id="0" name=""/>
        <dsp:cNvSpPr/>
      </dsp:nvSpPr>
      <dsp:spPr>
        <a:xfrm>
          <a:off x="1699381" y="798699"/>
          <a:ext cx="488863" cy="104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80" tIns="0" rIns="0" bIns="0" numCol="1" spcCol="1270" anchor="t" anchorCtr="0">
          <a:noAutofit/>
        </a:bodyPr>
        <a:lstStyle/>
        <a:p>
          <a:pPr lvl="0" algn="l" defTabSz="266700">
            <a:lnSpc>
              <a:spcPct val="90000"/>
            </a:lnSpc>
            <a:spcBef>
              <a:spcPct val="0"/>
            </a:spcBef>
            <a:spcAft>
              <a:spcPct val="35000"/>
            </a:spcAft>
          </a:pPr>
          <a:r>
            <a:rPr lang="en-US" sz="600" kern="1200" dirty="0" smtClean="0"/>
            <a:t>Aprobación</a:t>
          </a:r>
          <a:endParaRPr lang="en-US" sz="600" kern="1200" dirty="0"/>
        </a:p>
      </dsp:txBody>
      <dsp:txXfrm>
        <a:off x="1699381" y="798699"/>
        <a:ext cx="488863" cy="104319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s-MX" altLang="es-MX"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AA9434B1-1096-43B9-8816-38D1C21ED8F4}" type="datetimeFigureOut">
              <a:rPr lang="es-MX" altLang="es-MX" smtClean="0"/>
              <a:pPr/>
              <a:t>01/04/2016</a:t>
            </a:fld>
            <a:endParaRPr lang="es-MX" altLang="es-MX"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s-MX" altLang="es-MX"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ltLang="es-MX"/>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s-MX" altLang="es-MX"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0690CBCC-5D89-437E-8BA4-1A336C616810}" type="slidenum">
              <a:rPr lang="es-MX" altLang="es-MX" smtClean="0"/>
              <a:pPr/>
              <a:t>‹Nº›</a:t>
            </a:fld>
            <a:endParaRPr lang="es-MX" altLang="es-MX" dirty="0"/>
          </a:p>
        </p:txBody>
      </p:sp>
    </p:spTree>
    <p:extLst>
      <p:ext uri="{BB962C8B-B14F-4D97-AF65-F5344CB8AC3E}">
        <p14:creationId xmlns:p14="http://schemas.microsoft.com/office/powerpoint/2010/main" val="3048374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dirty="0"/>
          </a:p>
        </p:txBody>
      </p:sp>
      <p:sp>
        <p:nvSpPr>
          <p:cNvPr id="142" name="Shape 1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68584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17</a:t>
            </a:fld>
            <a:endParaRPr lang="es-MX" altLang="es-MX" dirty="0"/>
          </a:p>
        </p:txBody>
      </p:sp>
    </p:spTree>
    <p:extLst>
      <p:ext uri="{BB962C8B-B14F-4D97-AF65-F5344CB8AC3E}">
        <p14:creationId xmlns:p14="http://schemas.microsoft.com/office/powerpoint/2010/main" val="403519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18</a:t>
            </a:fld>
            <a:endParaRPr lang="es-MX" altLang="es-MX" dirty="0"/>
          </a:p>
        </p:txBody>
      </p:sp>
    </p:spTree>
    <p:extLst>
      <p:ext uri="{BB962C8B-B14F-4D97-AF65-F5344CB8AC3E}">
        <p14:creationId xmlns:p14="http://schemas.microsoft.com/office/powerpoint/2010/main" val="218732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19</a:t>
            </a:fld>
            <a:endParaRPr lang="es-MX" altLang="es-MX" dirty="0"/>
          </a:p>
        </p:txBody>
      </p:sp>
    </p:spTree>
    <p:extLst>
      <p:ext uri="{BB962C8B-B14F-4D97-AF65-F5344CB8AC3E}">
        <p14:creationId xmlns:p14="http://schemas.microsoft.com/office/powerpoint/2010/main" val="392063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20</a:t>
            </a:fld>
            <a:endParaRPr lang="es-MX" altLang="es-MX" dirty="0"/>
          </a:p>
        </p:txBody>
      </p:sp>
    </p:spTree>
    <p:extLst>
      <p:ext uri="{BB962C8B-B14F-4D97-AF65-F5344CB8AC3E}">
        <p14:creationId xmlns:p14="http://schemas.microsoft.com/office/powerpoint/2010/main" val="155803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21</a:t>
            </a:fld>
            <a:endParaRPr lang="es-MX" altLang="es-MX" dirty="0"/>
          </a:p>
        </p:txBody>
      </p:sp>
    </p:spTree>
    <p:extLst>
      <p:ext uri="{BB962C8B-B14F-4D97-AF65-F5344CB8AC3E}">
        <p14:creationId xmlns:p14="http://schemas.microsoft.com/office/powerpoint/2010/main" val="1590924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0690CBCC-5D89-437E-8BA4-1A336C616810}" type="slidenum">
              <a:rPr lang="es-MX" altLang="es-MX" smtClean="0"/>
              <a:pPr/>
              <a:t>22</a:t>
            </a:fld>
            <a:endParaRPr lang="es-MX" altLang="es-MX" dirty="0"/>
          </a:p>
        </p:txBody>
      </p:sp>
    </p:spTree>
    <p:extLst>
      <p:ext uri="{BB962C8B-B14F-4D97-AF65-F5344CB8AC3E}">
        <p14:creationId xmlns:p14="http://schemas.microsoft.com/office/powerpoint/2010/main" val="2941818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dirty="0"/>
          </a:p>
        </p:txBody>
      </p:sp>
      <p:sp>
        <p:nvSpPr>
          <p:cNvPr id="331" name="Shape 3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934454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grpSp>
        <p:nvGrpSpPr>
          <p:cNvPr id="9" name="Agrupar 8"/>
          <p:cNvGrpSpPr/>
          <p:nvPr userDrawn="1"/>
        </p:nvGrpSpPr>
        <p:grpSpPr>
          <a:xfrm>
            <a:off x="0" y="0"/>
            <a:ext cx="9144000" cy="6858000"/>
            <a:chOff x="0" y="0"/>
            <a:chExt cx="9144000" cy="6858000"/>
          </a:xfrm>
        </p:grpSpPr>
        <p:pic>
          <p:nvPicPr>
            <p:cNvPr id="2" name="Imagen 1"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11582"/>
            <a:stretch/>
          </p:blipFill>
          <p:spPr>
            <a:xfrm>
              <a:off x="1296863" y="0"/>
              <a:ext cx="7847137" cy="6858000"/>
            </a:xfrm>
            <a:prstGeom prst="rect">
              <a:avLst/>
            </a:prstGeom>
          </p:spPr>
        </p:pic>
        <p:pic>
          <p:nvPicPr>
            <p:cNvPr id="4" name="Imagen 3"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90" r="85298"/>
            <a:stretch/>
          </p:blipFill>
          <p:spPr>
            <a:xfrm>
              <a:off x="0" y="0"/>
              <a:ext cx="1296863" cy="6858000"/>
            </a:xfrm>
            <a:prstGeom prst="rect">
              <a:avLst/>
            </a:prstGeom>
          </p:spPr>
        </p:pic>
      </p:grpSp>
      <p:sp>
        <p:nvSpPr>
          <p:cNvPr id="8" name="Título 7"/>
          <p:cNvSpPr>
            <a:spLocks noGrp="1"/>
          </p:cNvSpPr>
          <p:nvPr>
            <p:ph type="title" hasCustomPrompt="1"/>
          </p:nvPr>
        </p:nvSpPr>
        <p:spPr>
          <a:xfrm>
            <a:off x="618190" y="2500771"/>
            <a:ext cx="8229600" cy="858753"/>
          </a:xfrm>
        </p:spPr>
        <p:txBody>
          <a:bodyPr numCol="1"/>
          <a:lstStyle>
            <a:lvl1pPr>
              <a:defRPr b="0" i="0">
                <a:latin typeface="Myriad Pro Light"/>
                <a:cs typeface="Myriad Pro Light"/>
              </a:defRPr>
            </a:lvl1pPr>
          </a:lstStyle>
          <a:p>
            <a:r>
              <a:rPr lang="es-ES_tradnl" altLang="es-ES_tradnl" dirty="0" smtClean="0"/>
              <a:t>CLIC PARA EDITAR TÍTULO</a:t>
            </a:r>
            <a:endParaRPr lang="es-ES" altLang="es-ES" dirty="0"/>
          </a:p>
        </p:txBody>
      </p:sp>
      <p:sp>
        <p:nvSpPr>
          <p:cNvPr id="13" name="Marcador de texto 12"/>
          <p:cNvSpPr>
            <a:spLocks noGrp="1"/>
          </p:cNvSpPr>
          <p:nvPr>
            <p:ph type="body" sz="quarter" idx="11"/>
          </p:nvPr>
        </p:nvSpPr>
        <p:spPr>
          <a:xfrm>
            <a:off x="2969368" y="3712228"/>
            <a:ext cx="3461282" cy="911225"/>
          </a:xfrm>
        </p:spPr>
        <p:txBody>
          <a:bodyPr numCol="1">
            <a:normAutofit/>
          </a:bodyPr>
          <a:lstStyle>
            <a:lvl1pPr marL="0" indent="0" algn="ctr">
              <a:buNone/>
              <a:defRPr sz="1600"/>
            </a:lvl1pPr>
          </a:lstStyle>
          <a:p>
            <a:pPr lvl="0"/>
            <a:r>
              <a:rPr lang="en-US" smtClean="0"/>
              <a:t>Click to edit Master text styles</a:t>
            </a:r>
          </a:p>
        </p:txBody>
      </p:sp>
    </p:spTree>
    <p:extLst>
      <p:ext uri="{BB962C8B-B14F-4D97-AF65-F5344CB8AC3E}">
        <p14:creationId xmlns:p14="http://schemas.microsoft.com/office/powerpoint/2010/main" val="3301978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5" name="Marcador de número de diapositiva 5"/>
          <p:cNvSpPr>
            <a:spLocks noGrp="1"/>
          </p:cNvSpPr>
          <p:nvPr>
            <p:ph type="sldNum" sz="quarter" idx="12"/>
          </p:nvPr>
        </p:nvSpPr>
        <p:spPr>
          <a:xfrm>
            <a:off x="6553200" y="6356350"/>
            <a:ext cx="2133600" cy="365125"/>
          </a:xfrm>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Tree>
    <p:extLst>
      <p:ext uri="{BB962C8B-B14F-4D97-AF65-F5344CB8AC3E}">
        <p14:creationId xmlns:p14="http://schemas.microsoft.com/office/powerpoint/2010/main" val="346987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0"/>
          </p:nvPr>
        </p:nvSpPr>
        <p:spPr/>
        <p:txBody>
          <a:bodyPr numCol="1"/>
          <a:lstStyle/>
          <a:p>
            <a:fld id="{90A61985-2AB5-6A40-AEE0-586C3CC9D814}" type="slidenum">
              <a:rPr lang="es-ES" altLang="es-ES" smtClean="0"/>
              <a:pPr/>
              <a:t>‹Nº›</a:t>
            </a:fld>
            <a:endParaRPr lang="es-ES" altLang="es-ES" dirty="0"/>
          </a:p>
        </p:txBody>
      </p:sp>
      <p:pic>
        <p:nvPicPr>
          <p:cNvPr id="4" name="Imagen 3"/>
          <p:cNvPicPr>
            <a:picLocks noChangeAspect="1"/>
          </p:cNvPicPr>
          <p:nvPr userDrawn="1"/>
        </p:nvPicPr>
        <p:blipFill rotWithShape="1">
          <a:blip r:embed="rId2"/>
          <a:srcRect l="13681" b="2729"/>
          <a:stretch/>
        </p:blipFill>
        <p:spPr>
          <a:xfrm>
            <a:off x="0" y="0"/>
            <a:ext cx="9144000" cy="6858000"/>
          </a:xfrm>
          <a:prstGeom prst="rect">
            <a:avLst/>
          </a:prstGeom>
        </p:spPr>
      </p:pic>
      <p:pic>
        <p:nvPicPr>
          <p:cNvPr id="5" name="Imagen 4"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b="45757"/>
          <a:stretch/>
        </p:blipFill>
        <p:spPr>
          <a:xfrm>
            <a:off x="274084" y="232447"/>
            <a:ext cx="2564151" cy="732150"/>
          </a:xfrm>
          <a:prstGeom prst="rect">
            <a:avLst/>
          </a:prstGeom>
        </p:spPr>
      </p:pic>
      <p:pic>
        <p:nvPicPr>
          <p:cNvPr id="6" name="Imagen 5"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t="71228" b="3579"/>
          <a:stretch/>
        </p:blipFill>
        <p:spPr>
          <a:xfrm>
            <a:off x="225506" y="964597"/>
            <a:ext cx="3244435" cy="430252"/>
          </a:xfrm>
          <a:prstGeom prst="rect">
            <a:avLst/>
          </a:prstGeom>
        </p:spPr>
      </p:pic>
      <p:pic>
        <p:nvPicPr>
          <p:cNvPr id="7" name="Imagen 6" descr="CONTRAPORTADA-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5506" y="4379748"/>
            <a:ext cx="2831422" cy="1976602"/>
          </a:xfrm>
          <a:prstGeom prst="rect">
            <a:avLst/>
          </a:prstGeom>
        </p:spPr>
      </p:pic>
    </p:spTree>
    <p:extLst>
      <p:ext uri="{BB962C8B-B14F-4D97-AF65-F5344CB8AC3E}">
        <p14:creationId xmlns:p14="http://schemas.microsoft.com/office/powerpoint/2010/main" val="2497232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2" name="Imagen 1" descr="IMG_0533-3.jpg"/>
          <p:cNvPicPr>
            <a:picLocks noChangeAspect="1"/>
          </p:cNvPicPr>
          <p:nvPr userDrawn="1"/>
        </p:nvPicPr>
        <p:blipFill rotWithShape="1">
          <a:blip r:embed="rId2">
            <a:extLst>
              <a:ext uri="{28A0092B-C50C-407E-A947-70E740481C1C}">
                <a14:useLocalDpi xmlns:a14="http://schemas.microsoft.com/office/drawing/2010/main" val="0"/>
              </a:ext>
            </a:extLst>
          </a:blip>
          <a:srcRect t="9279" b="4278"/>
          <a:stretch/>
        </p:blipFill>
        <p:spPr>
          <a:xfrm>
            <a:off x="-98529" y="0"/>
            <a:ext cx="9242529" cy="6858000"/>
          </a:xfrm>
          <a:prstGeom prst="rect">
            <a:avLst/>
          </a:prstGeom>
        </p:spPr>
      </p:pic>
      <p:sp>
        <p:nvSpPr>
          <p:cNvPr id="3" name="Marcador de número de diapositiva 2"/>
          <p:cNvSpPr>
            <a:spLocks noGrp="1"/>
          </p:cNvSpPr>
          <p:nvPr>
            <p:ph type="sldNum" sz="quarter" idx="10"/>
          </p:nvPr>
        </p:nvSpPr>
        <p:spPr/>
        <p:txBody>
          <a:bodyPr numCol="1"/>
          <a:lstStyle/>
          <a:p>
            <a:fld id="{90A61985-2AB5-6A40-AEE0-586C3CC9D814}" type="slidenum">
              <a:rPr lang="es-ES" altLang="es-ES" smtClean="0"/>
              <a:pPr/>
              <a:t>‹Nº›</a:t>
            </a:fld>
            <a:endParaRPr lang="es-ES" altLang="es-ES" dirty="0"/>
          </a:p>
        </p:txBody>
      </p:sp>
      <p:pic>
        <p:nvPicPr>
          <p:cNvPr id="5" name="Imagen 4"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b="45757"/>
          <a:stretch/>
        </p:blipFill>
        <p:spPr>
          <a:xfrm>
            <a:off x="274084" y="232447"/>
            <a:ext cx="2564151" cy="732150"/>
          </a:xfrm>
          <a:prstGeom prst="rect">
            <a:avLst/>
          </a:prstGeom>
        </p:spPr>
      </p:pic>
      <p:pic>
        <p:nvPicPr>
          <p:cNvPr id="6" name="Imagen 5"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t="71228" b="3579"/>
          <a:stretch/>
        </p:blipFill>
        <p:spPr>
          <a:xfrm>
            <a:off x="225506" y="964597"/>
            <a:ext cx="3244435" cy="430252"/>
          </a:xfrm>
          <a:prstGeom prst="rect">
            <a:avLst/>
          </a:prstGeom>
        </p:spPr>
      </p:pic>
      <p:pic>
        <p:nvPicPr>
          <p:cNvPr id="7" name="Imagen 6" descr="CONTRAPORTADA-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5506" y="4007200"/>
            <a:ext cx="2038921" cy="1423361"/>
          </a:xfrm>
          <a:prstGeom prst="rect">
            <a:avLst/>
          </a:prstGeom>
        </p:spPr>
      </p:pic>
    </p:spTree>
    <p:extLst>
      <p:ext uri="{BB962C8B-B14F-4D97-AF65-F5344CB8AC3E}">
        <p14:creationId xmlns:p14="http://schemas.microsoft.com/office/powerpoint/2010/main" val="122000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5" name="Imagen 4" descr="Contra-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100" y="0"/>
            <a:ext cx="8875059" cy="6858000"/>
          </a:xfrm>
          <a:prstGeom prst="rect">
            <a:avLst/>
          </a:prstGeom>
        </p:spPr>
      </p:pic>
    </p:spTree>
    <p:extLst>
      <p:ext uri="{BB962C8B-B14F-4D97-AF65-F5344CB8AC3E}">
        <p14:creationId xmlns:p14="http://schemas.microsoft.com/office/powerpoint/2010/main" val="2244515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En blanco para fotos de fondo 01">
    <p:spTree>
      <p:nvGrpSpPr>
        <p:cNvPr id="1" name=""/>
        <p:cNvGrpSpPr/>
        <p:nvPr/>
      </p:nvGrpSpPr>
      <p:grpSpPr>
        <a:xfrm>
          <a:off x="0" y="0"/>
          <a:ext cx="0" cy="0"/>
          <a:chOff x="0" y="0"/>
          <a:chExt cx="0" cy="0"/>
        </a:xfrm>
      </p:grpSpPr>
      <p:sp>
        <p:nvSpPr>
          <p:cNvPr id="3" name="2 Marcador de fecha"/>
          <p:cNvSpPr>
            <a:spLocks noGrp="1"/>
          </p:cNvSpPr>
          <p:nvPr>
            <p:ph type="dt" sz="half" idx="10"/>
          </p:nvPr>
        </p:nvSpPr>
        <p:spPr>
          <a:xfrm>
            <a:off x="457200" y="6356350"/>
            <a:ext cx="2133600" cy="365125"/>
          </a:xfrm>
          <a:prstGeom prst="rect">
            <a:avLst/>
          </a:prstGeom>
        </p:spPr>
        <p:txBody>
          <a:bodyPr numCol="1"/>
          <a:lstStyle/>
          <a:p>
            <a:fld id="{7AE97580-B3E5-48B5-AA26-949CBFC2D8D8}" type="datetimeFigureOut">
              <a:rPr lang="es-MX" altLang="es-MX" smtClean="0"/>
              <a:pPr/>
              <a:t>01/04/2016</a:t>
            </a:fld>
            <a:endParaRPr lang="es-MX" altLang="es-MX" dirty="0"/>
          </a:p>
        </p:txBody>
      </p:sp>
      <p:sp>
        <p:nvSpPr>
          <p:cNvPr id="4" name="3 Marcador de pie de página"/>
          <p:cNvSpPr>
            <a:spLocks noGrp="1"/>
          </p:cNvSpPr>
          <p:nvPr>
            <p:ph type="ftr" sz="quarter" idx="11"/>
          </p:nvPr>
        </p:nvSpPr>
        <p:spPr>
          <a:xfrm>
            <a:off x="3124200" y="6356350"/>
            <a:ext cx="2895600" cy="365125"/>
          </a:xfrm>
          <a:prstGeom prst="rect">
            <a:avLst/>
          </a:prstGeom>
        </p:spPr>
        <p:txBody>
          <a:bodyPr numCol="1"/>
          <a:lstStyle/>
          <a:p>
            <a:endParaRPr lang="es-MX" altLang="es-MX" dirty="0"/>
          </a:p>
        </p:txBody>
      </p:sp>
      <p:sp>
        <p:nvSpPr>
          <p:cNvPr id="5" name="4 Marcador de número de diapositiva"/>
          <p:cNvSpPr>
            <a:spLocks noGrp="1"/>
          </p:cNvSpPr>
          <p:nvPr>
            <p:ph type="sldNum" sz="quarter" idx="12"/>
          </p:nvPr>
        </p:nvSpPr>
        <p:spPr/>
        <p:txBody>
          <a:bodyPr numCol="1"/>
          <a:lstStyle/>
          <a:p>
            <a:fld id="{5E75B110-7C15-4CAF-B897-71D667982E68}" type="slidenum">
              <a:rPr lang="es-MX" altLang="es-MX" smtClean="0"/>
              <a:pPr/>
              <a:t>‹Nº›</a:t>
            </a:fld>
            <a:endParaRPr lang="es-MX" altLang="es-MX" dirty="0"/>
          </a:p>
        </p:txBody>
      </p:sp>
      <p:pic>
        <p:nvPicPr>
          <p:cNvPr id="6" name="5 Imagen" descr="CITI_diapositivaNueva_Negra.png"/>
          <p:cNvPicPr>
            <a:picLocks noChangeAspect="1"/>
          </p:cNvPicPr>
          <p:nvPr userDrawn="1"/>
        </p:nvPicPr>
        <p:blipFill>
          <a:blip r:embed="rId2" cstate="screen"/>
          <a:srcRect/>
          <a:stretch>
            <a:fillRect/>
          </a:stretch>
        </p:blipFill>
        <p:spPr>
          <a:xfrm>
            <a:off x="0" y="6223000"/>
            <a:ext cx="9144000" cy="635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3_Diseño personalizado">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2709" y="1"/>
            <a:ext cx="9141290" cy="6857999"/>
          </a:xfrm>
          <a:prstGeom prst="rect">
            <a:avLst/>
          </a:prstGeom>
          <a:noFill/>
          <a:ln>
            <a:noFill/>
          </a:ln>
        </p:spPr>
      </p:pic>
    </p:spTree>
    <p:extLst>
      <p:ext uri="{BB962C8B-B14F-4D97-AF65-F5344CB8AC3E}">
        <p14:creationId xmlns:p14="http://schemas.microsoft.com/office/powerpoint/2010/main" val="361139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grpSp>
        <p:nvGrpSpPr>
          <p:cNvPr id="11" name="Agrupar 10"/>
          <p:cNvGrpSpPr/>
          <p:nvPr userDrawn="1"/>
        </p:nvGrpSpPr>
        <p:grpSpPr>
          <a:xfrm>
            <a:off x="0" y="0"/>
            <a:ext cx="9144000" cy="6832805"/>
            <a:chOff x="0" y="17870"/>
            <a:chExt cx="9144000" cy="6832805"/>
          </a:xfrm>
        </p:grpSpPr>
        <p:pic>
          <p:nvPicPr>
            <p:cNvPr id="6" name="Imagen 5"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9492"/>
            <a:stretch/>
          </p:blipFill>
          <p:spPr>
            <a:xfrm>
              <a:off x="646114" y="17870"/>
              <a:ext cx="8497886" cy="6832805"/>
            </a:xfrm>
            <a:prstGeom prst="rect">
              <a:avLst/>
            </a:prstGeom>
          </p:spPr>
        </p:pic>
        <p:pic>
          <p:nvPicPr>
            <p:cNvPr id="12" name="Imagen 11"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278" r="92839"/>
            <a:stretch/>
          </p:blipFill>
          <p:spPr>
            <a:xfrm>
              <a:off x="0" y="17870"/>
              <a:ext cx="646114" cy="6832805"/>
            </a:xfrm>
            <a:prstGeom prst="rect">
              <a:avLst/>
            </a:prstGeom>
          </p:spPr>
        </p:pic>
      </p:grpSp>
      <p:pic>
        <p:nvPicPr>
          <p:cNvPr id="14" name="Imagen 13" descr="Logotipo CITI-negr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812" y="1446392"/>
            <a:ext cx="1446214" cy="1756117"/>
          </a:xfrm>
          <a:prstGeom prst="rect">
            <a:avLst/>
          </a:prstGeom>
        </p:spPr>
      </p:pic>
      <p:sp>
        <p:nvSpPr>
          <p:cNvPr id="24" name="Título 23"/>
          <p:cNvSpPr>
            <a:spLocks noGrp="1"/>
          </p:cNvSpPr>
          <p:nvPr>
            <p:ph type="title" hasCustomPrompt="1"/>
          </p:nvPr>
        </p:nvSpPr>
        <p:spPr>
          <a:xfrm>
            <a:off x="3810134" y="4175444"/>
            <a:ext cx="4572523" cy="1143000"/>
          </a:xfrm>
        </p:spPr>
        <p:txBody>
          <a:bodyPr numCol="1"/>
          <a:lstStyle>
            <a:lvl1pPr>
              <a:defRPr sz="6000">
                <a:latin typeface="Aaargh Normal"/>
                <a:cs typeface="Aaargh Normal"/>
              </a:defRPr>
            </a:lvl1pPr>
          </a:lstStyle>
          <a:p>
            <a:r>
              <a:rPr lang="es-ES" altLang="es-ES" dirty="0" smtClean="0"/>
              <a:t>TITULO</a:t>
            </a:r>
            <a:endParaRPr lang="es-ES" altLang="es-ES" dirty="0"/>
          </a:p>
        </p:txBody>
      </p:sp>
      <p:sp>
        <p:nvSpPr>
          <p:cNvPr id="26" name="Marcador de texto 25"/>
          <p:cNvSpPr>
            <a:spLocks noGrp="1"/>
          </p:cNvSpPr>
          <p:nvPr>
            <p:ph type="body" sz="quarter" idx="10"/>
          </p:nvPr>
        </p:nvSpPr>
        <p:spPr>
          <a:xfrm>
            <a:off x="3810000" y="5476875"/>
            <a:ext cx="4572000" cy="517525"/>
          </a:xfrm>
        </p:spPr>
        <p:txBody>
          <a:bodyPr numCol="1">
            <a:noAutofit/>
          </a:bodyPr>
          <a:lstStyle>
            <a:lvl1pPr marL="0" indent="0" algn="r">
              <a:buFontTx/>
              <a:buNone/>
              <a:defRPr sz="1100"/>
            </a:lvl1pPr>
            <a:lvl2pPr marL="457200" indent="0" algn="r">
              <a:buFontTx/>
              <a:buNone/>
              <a:defRPr sz="1100"/>
            </a:lvl2pPr>
            <a:lvl3pPr marL="914400" indent="0" algn="r">
              <a:buFontTx/>
              <a:buNone/>
              <a:defRPr sz="1100"/>
            </a:lvl3pPr>
            <a:lvl4pPr marL="1371600" indent="0" algn="r">
              <a:buFontTx/>
              <a:buNone/>
              <a:defRPr sz="1100"/>
            </a:lvl4pPr>
            <a:lvl5pPr marL="1828800" indent="0" algn="r">
              <a:buFontTx/>
              <a:buNone/>
              <a:defRPr sz="1100"/>
            </a:lvl5pPr>
          </a:lstStyle>
          <a:p>
            <a:pPr lvl="0"/>
            <a:r>
              <a:rPr lang="en-US" smtClean="0"/>
              <a:t>Click to edit Master text styles</a:t>
            </a:r>
          </a:p>
        </p:txBody>
      </p:sp>
      <p:grpSp>
        <p:nvGrpSpPr>
          <p:cNvPr id="39" name="Agrupar 38"/>
          <p:cNvGrpSpPr/>
          <p:nvPr userDrawn="1"/>
        </p:nvGrpSpPr>
        <p:grpSpPr>
          <a:xfrm>
            <a:off x="2869064" y="5425835"/>
            <a:ext cx="5735464" cy="51315"/>
            <a:chOff x="2869064" y="5425835"/>
            <a:chExt cx="5735464" cy="51315"/>
          </a:xfrm>
        </p:grpSpPr>
        <p:sp>
          <p:nvSpPr>
            <p:cNvPr id="20" name="Rombo 19"/>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a:endParaRPr lang="es-ES" altLang="es-ES" dirty="0"/>
            </a:p>
          </p:txBody>
        </p:sp>
        <p:cxnSp>
          <p:nvCxnSpPr>
            <p:cNvPr id="21" name="Conector recto 20"/>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34" name="Conector recto 33"/>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945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476096" y="1606709"/>
            <a:ext cx="8229600" cy="858753"/>
          </a:xfrm>
        </p:spPr>
        <p:txBody>
          <a:bodyPr numCol="1">
            <a:normAutofit/>
          </a:bodyPr>
          <a:lstStyle>
            <a:lvl1pPr>
              <a:defRPr sz="3600" b="0" i="0">
                <a:latin typeface="Myriad Pro Light"/>
                <a:cs typeface="Myriad Pro Light"/>
              </a:defRPr>
            </a:lvl1pPr>
          </a:lstStyle>
          <a:p>
            <a:r>
              <a:rPr lang="es-ES_tradnl" altLang="es-ES_tradnl" dirty="0" smtClean="0"/>
              <a:t>CLIC PARA EDITAR TÍTULO</a:t>
            </a:r>
            <a:endParaRPr lang="es-ES" altLang="es-ES" dirty="0"/>
          </a:p>
        </p:txBody>
      </p:sp>
      <p:pic>
        <p:nvPicPr>
          <p:cNvPr id="3" name="Imagen 2" descr="LogotipoSimbolo-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3147" y="692601"/>
            <a:ext cx="715357" cy="728285"/>
          </a:xfrm>
          <a:prstGeom prst="rect">
            <a:avLst/>
          </a:prstGeom>
        </p:spPr>
      </p:pic>
      <p:grpSp>
        <p:nvGrpSpPr>
          <p:cNvPr id="14" name="Agrupar 13"/>
          <p:cNvGrpSpPr/>
          <p:nvPr userDrawn="1"/>
        </p:nvGrpSpPr>
        <p:grpSpPr>
          <a:xfrm>
            <a:off x="1711413" y="2321484"/>
            <a:ext cx="5735464" cy="51315"/>
            <a:chOff x="2869064" y="5425835"/>
            <a:chExt cx="5735464" cy="51315"/>
          </a:xfrm>
        </p:grpSpPr>
        <p:sp>
          <p:nvSpPr>
            <p:cNvPr id="15" name="Rombo 14"/>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numCol="1" rtlCol="0" anchor="ctr"/>
            <a:lstStyle/>
            <a:p>
              <a:pPr algn="ctr"/>
              <a:endParaRPr lang="es-ES" altLang="es-ES" dirty="0"/>
            </a:p>
          </p:txBody>
        </p:sp>
        <p:cxnSp>
          <p:nvCxnSpPr>
            <p:cNvPr id="16" name="Conector recto 15"/>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
        <p:nvSpPr>
          <p:cNvPr id="18" name="Marcador de número de diapositiva 5"/>
          <p:cNvSpPr>
            <a:spLocks noGrp="1"/>
          </p:cNvSpPr>
          <p:nvPr>
            <p:ph type="sldNum" sz="quarter" idx="12"/>
          </p:nvPr>
        </p:nvSpPr>
        <p:spPr>
          <a:xfrm>
            <a:off x="6553200" y="6356350"/>
            <a:ext cx="2133600" cy="365125"/>
          </a:xfrm>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Tree>
    <p:extLst>
      <p:ext uri="{BB962C8B-B14F-4D97-AF65-F5344CB8AC3E}">
        <p14:creationId xmlns:p14="http://schemas.microsoft.com/office/powerpoint/2010/main" val="1401800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numCol="1"/>
          <a:lstStyle>
            <a:lvl1pPr marL="342900" indent="-342900">
              <a:buClr>
                <a:schemeClr val="tx1">
                  <a:lumMod val="90000"/>
                  <a:lumOff val="10000"/>
                </a:schemeClr>
              </a:buClr>
              <a:buSzPct val="50000"/>
              <a:buFont typeface="Wingdings" charset="2"/>
              <a:buChar char="u"/>
              <a:defRPr b="0" i="0">
                <a:latin typeface="Myriad Pro Light"/>
                <a:cs typeface="Myriad Pro Light"/>
              </a:defRPr>
            </a:lvl1pPr>
            <a:lvl2pPr marL="742950" indent="-285750">
              <a:buClr>
                <a:schemeClr val="tx1">
                  <a:lumMod val="90000"/>
                  <a:lumOff val="10000"/>
                </a:schemeClr>
              </a:buClr>
              <a:buSzPct val="50000"/>
              <a:buFont typeface="Wingdings" charset="2"/>
              <a:buChar char="u"/>
              <a:defRPr b="0" i="0">
                <a:latin typeface="Myriad Pro Light"/>
                <a:cs typeface="Myriad Pro Light"/>
              </a:defRPr>
            </a:lvl2pPr>
            <a:lvl3pPr marL="1143000" indent="-228600">
              <a:buClr>
                <a:schemeClr val="tx1">
                  <a:lumMod val="90000"/>
                  <a:lumOff val="10000"/>
                </a:schemeClr>
              </a:buClr>
              <a:buSzPct val="50000"/>
              <a:buFont typeface="Wingdings" charset="2"/>
              <a:buChar char="u"/>
              <a:defRPr b="0" i="0">
                <a:latin typeface="Myriad Pro Light"/>
                <a:cs typeface="Myriad Pro Light"/>
              </a:defRPr>
            </a:lvl3pPr>
            <a:lvl4pPr marL="1600200" indent="-228600">
              <a:buClr>
                <a:schemeClr val="tx1">
                  <a:lumMod val="90000"/>
                  <a:lumOff val="10000"/>
                </a:schemeClr>
              </a:buClr>
              <a:buSzPct val="50000"/>
              <a:buFont typeface="Wingdings" charset="2"/>
              <a:buChar char="u"/>
              <a:defRPr b="0" i="0">
                <a:latin typeface="Myriad Pro Light"/>
                <a:cs typeface="Myriad Pro Light"/>
              </a:defRPr>
            </a:lvl4pPr>
            <a:lvl5pPr marL="2057400" indent="-228600">
              <a:buClr>
                <a:schemeClr val="tx1">
                  <a:lumMod val="90000"/>
                  <a:lumOff val="10000"/>
                </a:schemeClr>
              </a:buClr>
              <a:buSzPct val="50000"/>
              <a:buFont typeface="Wingdings" charset="2"/>
              <a:buChar char="u"/>
              <a:defRPr b="0" i="0">
                <a:latin typeface="Myriad Pro Light"/>
                <a:cs typeface="Myriad Pro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ltLang="es-ES" dirty="0"/>
          </a:p>
        </p:txBody>
      </p:sp>
      <p:sp>
        <p:nvSpPr>
          <p:cNvPr id="6" name="Marcador de número de diapositiva 5"/>
          <p:cNvSpPr>
            <a:spLocks noGrp="1"/>
          </p:cNvSpPr>
          <p:nvPr>
            <p:ph type="sldNum" sz="quarter" idx="12"/>
          </p:nvPr>
        </p:nvSpPr>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
        <p:nvSpPr>
          <p:cNvPr id="9" name="Título 1"/>
          <p:cNvSpPr>
            <a:spLocks noGrp="1"/>
          </p:cNvSpPr>
          <p:nvPr>
            <p:ph type="title" hasCustomPrompt="1"/>
          </p:nvPr>
        </p:nvSpPr>
        <p:spPr>
          <a:xfrm>
            <a:off x="457200" y="331318"/>
            <a:ext cx="7406995" cy="569483"/>
          </a:xfrm>
        </p:spPr>
        <p:txBody>
          <a:bodyPr numCol="1"/>
          <a:lstStyle>
            <a:lvl1pPr algn="l">
              <a:defRPr b="0" i="0">
                <a:solidFill>
                  <a:srgbClr val="4C4C4C"/>
                </a:solidFill>
                <a:latin typeface="Myriad Pro Light"/>
                <a:cs typeface="Myriad Pro Light"/>
              </a:defRPr>
            </a:lvl1pPr>
          </a:lstStyle>
          <a:p>
            <a:r>
              <a:rPr lang="es-ES_tradnl" altLang="es-ES_tradnl" dirty="0" smtClean="0"/>
              <a:t>CLIC PARA EDITAR TÍTULO</a:t>
            </a:r>
            <a:endParaRPr lang="es-ES" altLang="es-ES" dirty="0"/>
          </a:p>
        </p:txBody>
      </p:sp>
      <p:pic>
        <p:nvPicPr>
          <p:cNvPr id="10" name="Imagen 9"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1" name="Conector recto 10"/>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022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pic>
        <p:nvPicPr>
          <p:cNvPr id="10" name="Imagen 9" descr="Untitled-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numCol="1" rtlCol="0" anchor="ctr"/>
          <a:lstStyle>
            <a:defPPr>
              <a:defRPr lang="es-ES" alt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altLang="es-ES" smtClean="0"/>
              <a:pPr/>
              <a:t>‹Nº›</a:t>
            </a:fld>
            <a:endParaRPr lang="es-ES" altLang="es-ES" dirty="0"/>
          </a:p>
        </p:txBody>
      </p:sp>
      <p:sp>
        <p:nvSpPr>
          <p:cNvPr id="2" name="Título 1"/>
          <p:cNvSpPr>
            <a:spLocks noGrp="1"/>
          </p:cNvSpPr>
          <p:nvPr>
            <p:ph type="title" hasCustomPrompt="1"/>
          </p:nvPr>
        </p:nvSpPr>
        <p:spPr>
          <a:xfrm>
            <a:off x="457200" y="434214"/>
            <a:ext cx="8229600" cy="570905"/>
          </a:xfrm>
        </p:spPr>
        <p:txBody>
          <a:bodyPr numCol="1"/>
          <a:lstStyle>
            <a:lvl1pPr algn="l">
              <a:defRPr b="0" i="0">
                <a:latin typeface="Myriad Pro Light"/>
                <a:cs typeface="Myriad Pro Light"/>
              </a:defRPr>
            </a:lvl1pPr>
          </a:lstStyle>
          <a:p>
            <a:r>
              <a:rPr lang="es-ES_tradnl" altLang="es-ES_tradnl" dirty="0" smtClean="0"/>
              <a:t>CLIC PARA EDITAR TÍTULO</a:t>
            </a:r>
            <a:endParaRPr lang="es-ES" altLang="es-ES" dirty="0"/>
          </a:p>
        </p:txBody>
      </p:sp>
      <p:pic>
        <p:nvPicPr>
          <p:cNvPr id="13" name="Imagen 12" descr="Logotipo simbolo blanco-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724" y="242772"/>
            <a:ext cx="659024" cy="760412"/>
          </a:xfrm>
          <a:prstGeom prst="rect">
            <a:avLst/>
          </a:prstGeom>
        </p:spPr>
      </p:pic>
      <p:cxnSp>
        <p:nvCxnSpPr>
          <p:cNvPr id="8" name="Conector recto 7"/>
          <p:cNvCxnSpPr/>
          <p:nvPr userDrawn="1"/>
        </p:nvCxnSpPr>
        <p:spPr>
          <a:xfrm>
            <a:off x="440410" y="1142384"/>
            <a:ext cx="566965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08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57200" y="1600200"/>
            <a:ext cx="4038600" cy="4525963"/>
          </a:xfrm>
        </p:spPr>
        <p:txBody>
          <a:bodyPr numCol="1"/>
          <a:lstStyle>
            <a:lvl1pPr marL="342900" indent="-342900">
              <a:buClr>
                <a:schemeClr val="tx1">
                  <a:lumMod val="90000"/>
                  <a:lumOff val="10000"/>
                </a:schemeClr>
              </a:buClr>
              <a:buSzPct val="50000"/>
              <a:buFont typeface="Wingdings" charset="2"/>
              <a:buChar char="u"/>
              <a:defRPr sz="2800" b="0" i="0">
                <a:latin typeface="Myriad Pro Light"/>
                <a:cs typeface="Myriad Pro Light"/>
              </a:defRPr>
            </a:lvl1pPr>
            <a:lvl2pPr marL="742950" indent="-285750">
              <a:buClr>
                <a:schemeClr val="tx1">
                  <a:lumMod val="90000"/>
                  <a:lumOff val="10000"/>
                </a:schemeClr>
              </a:buClr>
              <a:buSzPct val="50000"/>
              <a:buFont typeface="Wingdings" charset="2"/>
              <a:buChar char="u"/>
              <a:defRPr sz="2400" b="0" i="0">
                <a:latin typeface="Myriad Pro Light"/>
                <a:cs typeface="Myriad Pro Light"/>
              </a:defRPr>
            </a:lvl2pPr>
            <a:lvl3pPr marL="1143000" indent="-228600">
              <a:buClr>
                <a:schemeClr val="tx1">
                  <a:lumMod val="90000"/>
                  <a:lumOff val="10000"/>
                </a:schemeClr>
              </a:buClr>
              <a:buSzPct val="50000"/>
              <a:buFont typeface="Wingdings" charset="2"/>
              <a:buChar char="u"/>
              <a:defRPr sz="2000" b="0" i="0">
                <a:latin typeface="Myriad Pro Light"/>
                <a:cs typeface="Myriad Pro Light"/>
              </a:defRPr>
            </a:lvl3pPr>
            <a:lvl4pPr marL="1600200" indent="-228600">
              <a:buClr>
                <a:schemeClr val="tx1">
                  <a:lumMod val="90000"/>
                  <a:lumOff val="10000"/>
                </a:schemeClr>
              </a:buClr>
              <a:buSzPct val="50000"/>
              <a:buFont typeface="Wingdings" charset="2"/>
              <a:buChar char="u"/>
              <a:defRPr sz="1800" b="0" i="0">
                <a:latin typeface="Myriad Pro Light"/>
                <a:cs typeface="Myriad Pro Light"/>
              </a:defRPr>
            </a:lvl4pPr>
            <a:lvl5pPr marL="2057400" indent="-228600">
              <a:buClr>
                <a:schemeClr val="tx1">
                  <a:lumMod val="90000"/>
                  <a:lumOff val="10000"/>
                </a:schemeClr>
              </a:buClr>
              <a:buSzPct val="50000"/>
              <a:buFont typeface="Wingdings" charset="2"/>
              <a:buChar char="u"/>
              <a:defRPr sz="1800" b="0" i="0">
                <a:latin typeface="Myriad Pro Light"/>
                <a:cs typeface="Myriad Pro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ltLang="es-ES" dirty="0"/>
          </a:p>
        </p:txBody>
      </p:sp>
      <p:sp>
        <p:nvSpPr>
          <p:cNvPr id="4" name="Marcador de contenido 3"/>
          <p:cNvSpPr>
            <a:spLocks noGrp="1"/>
          </p:cNvSpPr>
          <p:nvPr>
            <p:ph sz="half" idx="2"/>
          </p:nvPr>
        </p:nvSpPr>
        <p:spPr>
          <a:xfrm>
            <a:off x="4648200" y="1600200"/>
            <a:ext cx="4038600" cy="4525963"/>
          </a:xfrm>
        </p:spPr>
        <p:txBody>
          <a:bodyPr numCol="1"/>
          <a:lstStyle>
            <a:lvl1pPr>
              <a:defRPr sz="2800" b="0" i="0">
                <a:latin typeface="Myriad Pro Light"/>
                <a:cs typeface="Myriad Pro Light"/>
              </a:defRPr>
            </a:lvl1pPr>
            <a:lvl2pPr>
              <a:defRPr sz="2400" b="0" i="0">
                <a:latin typeface="Myriad Pro Light"/>
                <a:cs typeface="Myriad Pro Light"/>
              </a:defRPr>
            </a:lvl2pPr>
            <a:lvl3pPr>
              <a:defRPr sz="2000" b="0" i="0">
                <a:latin typeface="Myriad Pro Light"/>
                <a:cs typeface="Myriad Pro Light"/>
              </a:defRPr>
            </a:lvl3pPr>
            <a:lvl4pPr>
              <a:defRPr sz="1800" b="0" i="0">
                <a:latin typeface="Myriad Pro Light"/>
                <a:cs typeface="Myriad Pro Light"/>
              </a:defRPr>
            </a:lvl4pPr>
            <a:lvl5pPr>
              <a:defRPr sz="1800" b="0" i="0">
                <a:latin typeface="Myriad Pro Light"/>
                <a:cs typeface="Myriad Pro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ltLang="es-ES" dirty="0"/>
          </a:p>
        </p:txBody>
      </p:sp>
      <p:sp>
        <p:nvSpPr>
          <p:cNvPr id="10" name="Marcador de número de diapositiva 5"/>
          <p:cNvSpPr>
            <a:spLocks noGrp="1"/>
          </p:cNvSpPr>
          <p:nvPr>
            <p:ph type="sldNum" sz="quarter" idx="12"/>
          </p:nvPr>
        </p:nvSpPr>
        <p:spPr>
          <a:xfrm>
            <a:off x="6553200" y="6356350"/>
            <a:ext cx="2133600" cy="365125"/>
          </a:xfrm>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
        <p:nvSpPr>
          <p:cNvPr id="11" name="Título 1"/>
          <p:cNvSpPr>
            <a:spLocks noGrp="1"/>
          </p:cNvSpPr>
          <p:nvPr>
            <p:ph type="title" hasCustomPrompt="1"/>
          </p:nvPr>
        </p:nvSpPr>
        <p:spPr>
          <a:xfrm>
            <a:off x="457200" y="331318"/>
            <a:ext cx="7406995" cy="569483"/>
          </a:xfrm>
        </p:spPr>
        <p:txBody>
          <a:bodyPr numCol="1"/>
          <a:lstStyle>
            <a:lvl1pPr algn="l">
              <a:defRPr b="0" i="0">
                <a:solidFill>
                  <a:srgbClr val="4C4C4C"/>
                </a:solidFill>
                <a:latin typeface="Myriad Pro Light"/>
                <a:cs typeface="Myriad Pro Light"/>
              </a:defRPr>
            </a:lvl1pPr>
          </a:lstStyle>
          <a:p>
            <a:r>
              <a:rPr lang="es-ES_tradnl" altLang="es-ES_tradnl" dirty="0" smtClean="0"/>
              <a:t>CLIC PARA EDITAR TÍTULO</a:t>
            </a:r>
            <a:endParaRPr lang="es-ES" altLang="es-ES" dirty="0"/>
          </a:p>
        </p:txBody>
      </p:sp>
      <p:pic>
        <p:nvPicPr>
          <p:cNvPr id="13" name="Imagen 12"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4" name="Conector recto 13"/>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95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7200" y="331318"/>
            <a:ext cx="7406995" cy="569483"/>
          </a:xfrm>
        </p:spPr>
        <p:txBody>
          <a:bodyPr numCol="1"/>
          <a:lstStyle>
            <a:lvl1pPr algn="l">
              <a:defRPr b="0" i="0">
                <a:solidFill>
                  <a:srgbClr val="4C4C4C"/>
                </a:solidFill>
                <a:latin typeface="Myriad Pro Light"/>
                <a:cs typeface="Myriad Pro Light"/>
              </a:defRPr>
            </a:lvl1pPr>
          </a:lstStyle>
          <a:p>
            <a:r>
              <a:rPr lang="es-ES_tradnl" altLang="es-ES_tradnl" dirty="0" smtClean="0"/>
              <a:t>CLIC PARA EDITAR TÍTULO</a:t>
            </a:r>
            <a:endParaRPr lang="es-ES" altLang="es-ES" dirty="0"/>
          </a:p>
        </p:txBody>
      </p:sp>
      <p:pic>
        <p:nvPicPr>
          <p:cNvPr id="9" name="Imagen 8"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0" name="Conector recto 9"/>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7" name="Marcador de número de diapositiva 5"/>
          <p:cNvSpPr>
            <a:spLocks noGrp="1"/>
          </p:cNvSpPr>
          <p:nvPr>
            <p:ph type="sldNum" sz="quarter" idx="12"/>
          </p:nvPr>
        </p:nvSpPr>
        <p:spPr>
          <a:xfrm>
            <a:off x="6553200" y="6356350"/>
            <a:ext cx="2133600" cy="365125"/>
          </a:xfrm>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Tree>
    <p:extLst>
      <p:ext uri="{BB962C8B-B14F-4D97-AF65-F5344CB8AC3E}">
        <p14:creationId xmlns:p14="http://schemas.microsoft.com/office/powerpoint/2010/main" val="11838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8" name="Imagen 7"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82220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4" name="Imagen 3"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8061487" y="5556645"/>
            <a:ext cx="814449" cy="799705"/>
          </a:xfrm>
          <a:prstGeom prst="rect">
            <a:avLst/>
          </a:prstGeom>
        </p:spPr>
      </p:pic>
      <p:sp>
        <p:nvSpPr>
          <p:cNvPr id="9" name="Marcador de número de diapositiva 5"/>
          <p:cNvSpPr>
            <a:spLocks noGrp="1"/>
          </p:cNvSpPr>
          <p:nvPr>
            <p:ph type="sldNum" sz="quarter" idx="12"/>
          </p:nvPr>
        </p:nvSpPr>
        <p:spPr>
          <a:xfrm>
            <a:off x="6553200" y="6356350"/>
            <a:ext cx="2133600" cy="365125"/>
          </a:xfrm>
        </p:spPr>
        <p:txBody>
          <a:bodyPr numCol="1"/>
          <a:lstStyle/>
          <a:p>
            <a:r>
              <a:rPr lang="es-CO" altLang="es-CO" dirty="0" smtClean="0">
                <a:sym typeface="Symbol"/>
              </a:rPr>
              <a:t></a:t>
            </a:r>
            <a:r>
              <a:rPr lang="es-ES_tradnl" altLang="es-ES_tradnl" dirty="0" smtClean="0">
                <a:sym typeface="Symbol"/>
              </a:rPr>
              <a:t> </a:t>
            </a:r>
            <a:fld id="{90A61985-2AB5-6A40-AEE0-586C3CC9D814}" type="slidenum">
              <a:rPr lang="es-ES" altLang="es-ES" smtClean="0"/>
              <a:pPr/>
              <a:t>‹Nº›</a:t>
            </a:fld>
            <a:endParaRPr lang="es-ES" altLang="es-ES" dirty="0"/>
          </a:p>
        </p:txBody>
      </p:sp>
    </p:spTree>
    <p:extLst>
      <p:ext uri="{BB962C8B-B14F-4D97-AF65-F5344CB8AC3E}">
        <p14:creationId xmlns:p14="http://schemas.microsoft.com/office/powerpoint/2010/main" val="111515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s-ES_tradnl" altLang="es-ES_tradnl" smtClean="0"/>
              <a:t>Clic para editar título</a:t>
            </a:r>
            <a:endParaRPr lang="es-ES" alt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numCol="1" rtlCol="0">
            <a:normAutofit/>
          </a:bodyPr>
          <a:lstStyle/>
          <a:p>
            <a:pPr lvl="0"/>
            <a:r>
              <a:rPr lang="es-ES_tradnl" altLang="es-ES_tradnl" dirty="0" smtClean="0"/>
              <a:t>Haga clic para modificar el estilo de texto del patrón</a:t>
            </a:r>
          </a:p>
          <a:p>
            <a:pPr lvl="1"/>
            <a:r>
              <a:rPr lang="es-ES_tradnl" altLang="es-ES_tradnl" dirty="0" smtClean="0"/>
              <a:t>Segundo nivel</a:t>
            </a:r>
          </a:p>
          <a:p>
            <a:pPr lvl="2"/>
            <a:r>
              <a:rPr lang="es-ES_tradnl" altLang="es-ES_tradnl" dirty="0" smtClean="0"/>
              <a:t>Tercer nivel</a:t>
            </a:r>
          </a:p>
          <a:p>
            <a:pPr lvl="3"/>
            <a:r>
              <a:rPr lang="es-ES_tradnl" altLang="es-ES_tradnl" dirty="0" smtClean="0"/>
              <a:t>Cuarto nivel</a:t>
            </a:r>
          </a:p>
          <a:p>
            <a:pPr lvl="4"/>
            <a:r>
              <a:rPr lang="es-ES_tradnl" altLang="es-ES_tradnl" dirty="0" smtClean="0"/>
              <a:t>Quinto nivel</a:t>
            </a:r>
            <a:endParaRPr lang="es-ES" alt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90A61985-2AB5-6A40-AEE0-586C3CC9D814}" type="slidenum">
              <a:rPr lang="es-ES" altLang="es-ES" smtClean="0"/>
              <a:pPr/>
              <a:t>‹Nº›</a:t>
            </a:fld>
            <a:endParaRPr lang="es-ES" altLang="es-ES" dirty="0"/>
          </a:p>
        </p:txBody>
      </p:sp>
    </p:spTree>
    <p:extLst>
      <p:ext uri="{BB962C8B-B14F-4D97-AF65-F5344CB8AC3E}">
        <p14:creationId xmlns:p14="http://schemas.microsoft.com/office/powerpoint/2010/main" val="309030451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txStyles>
    <p:titleStyle>
      <a:lvl1pPr algn="ctr" defTabSz="457200" rtl="0" eaLnBrk="1" latinLnBrk="0" hangingPunct="1">
        <a:spcBef>
          <a:spcPct val="0"/>
        </a:spcBef>
        <a:buNone/>
        <a:defRPr sz="4400" b="0" i="0" kern="1200">
          <a:solidFill>
            <a:schemeClr val="tx1"/>
          </a:solidFill>
          <a:latin typeface="Myriad Pro"/>
          <a:ea typeface="+mj-ea"/>
          <a:cs typeface="Myriad Pro"/>
        </a:defRPr>
      </a:lvl1pPr>
    </p:titleStyle>
    <p:bodyStyle>
      <a:lvl1pPr marL="342900" indent="-342900" algn="l" defTabSz="457200" rtl="0" eaLnBrk="1" latinLnBrk="0" hangingPunct="1">
        <a:spcBef>
          <a:spcPct val="20000"/>
        </a:spcBef>
        <a:buClr>
          <a:schemeClr val="tx1">
            <a:lumMod val="90000"/>
            <a:lumOff val="10000"/>
          </a:schemeClr>
        </a:buClr>
        <a:buSzPct val="50000"/>
        <a:buFont typeface="Wingdings" charset="2"/>
        <a:buChar char="u"/>
        <a:defRPr sz="3200" b="0" i="0" kern="1200">
          <a:solidFill>
            <a:schemeClr val="tx1"/>
          </a:solidFill>
          <a:latin typeface="Myriad Pro Light"/>
          <a:ea typeface="+mn-ea"/>
          <a:cs typeface="Myriad Pro Light"/>
        </a:defRPr>
      </a:lvl1pPr>
      <a:lvl2pPr marL="742950" indent="-285750" algn="l" defTabSz="457200" rtl="0" eaLnBrk="1" latinLnBrk="0" hangingPunct="1">
        <a:spcBef>
          <a:spcPct val="20000"/>
        </a:spcBef>
        <a:buClr>
          <a:schemeClr val="tx1">
            <a:lumMod val="90000"/>
            <a:lumOff val="10000"/>
          </a:schemeClr>
        </a:buClr>
        <a:buSzPct val="50000"/>
        <a:buFont typeface="Wingdings" charset="2"/>
        <a:buChar char="u"/>
        <a:defRPr sz="2800" b="0" i="0" kern="1200">
          <a:solidFill>
            <a:schemeClr val="tx1"/>
          </a:solidFill>
          <a:latin typeface="Myriad Pro Light"/>
          <a:ea typeface="+mn-ea"/>
          <a:cs typeface="Myriad Pro Light"/>
        </a:defRPr>
      </a:lvl2pPr>
      <a:lvl3pPr marL="1143000" indent="-228600" algn="l" defTabSz="457200" rtl="0" eaLnBrk="1" latinLnBrk="0" hangingPunct="1">
        <a:spcBef>
          <a:spcPct val="20000"/>
        </a:spcBef>
        <a:buClr>
          <a:schemeClr val="tx1">
            <a:lumMod val="90000"/>
            <a:lumOff val="10000"/>
          </a:schemeClr>
        </a:buClr>
        <a:buSzPct val="50000"/>
        <a:buFont typeface="Wingdings" charset="2"/>
        <a:buChar char="u"/>
        <a:defRPr sz="2400" b="0" i="0" kern="1200">
          <a:solidFill>
            <a:schemeClr val="tx1"/>
          </a:solidFill>
          <a:latin typeface="Myriad Pro Light"/>
          <a:ea typeface="+mn-ea"/>
          <a:cs typeface="Myriad Pro Light"/>
        </a:defRPr>
      </a:lvl3pPr>
      <a:lvl4pPr marL="16002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4pPr>
      <a:lvl5pPr marL="20574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lt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rotWithShape="1">
          <a:blip r:embed="rId3">
            <a:alphaModFix/>
          </a:blip>
          <a:srcRect/>
          <a:stretch/>
        </p:blipFill>
        <p:spPr>
          <a:xfrm>
            <a:off x="0" y="1"/>
            <a:ext cx="9141290" cy="6857999"/>
          </a:xfrm>
          <a:prstGeom prst="rect">
            <a:avLst/>
          </a:prstGeom>
          <a:noFill/>
          <a:ln>
            <a:noFill/>
          </a:ln>
        </p:spPr>
      </p:pic>
      <p:sp>
        <p:nvSpPr>
          <p:cNvPr id="139" name="Shape 139"/>
          <p:cNvSpPr/>
          <p:nvPr/>
        </p:nvSpPr>
        <p:spPr>
          <a:xfrm>
            <a:off x="1" y="3005707"/>
            <a:ext cx="7884367" cy="927350"/>
          </a:xfrm>
          <a:prstGeom prst="rect">
            <a:avLst/>
          </a:prstGeom>
          <a:noFill/>
          <a:ln>
            <a:noFill/>
          </a:ln>
        </p:spPr>
        <p:txBody>
          <a:bodyPr lIns="91425" tIns="45700" rIns="91425" bIns="45700" anchor="t" anchorCtr="0">
            <a:noAutofit/>
          </a:bodyPr>
          <a:lstStyle/>
          <a:p>
            <a:pPr>
              <a:buSzPct val="25000"/>
            </a:pPr>
            <a:r>
              <a:rPr lang="es-ES_tradnl" sz="5400" dirty="0" smtClean="0">
                <a:solidFill>
                  <a:srgbClr val="FFFFFF"/>
                </a:solidFill>
                <a:latin typeface="Myriad Pro Light"/>
                <a:cs typeface="Myriad Pro Light"/>
              </a:rPr>
              <a:t>Manual de Operaciones Dev</a:t>
            </a:r>
            <a:endParaRPr lang="es-ES_tradnl" sz="3200" dirty="0" smtClean="0">
              <a:solidFill>
                <a:srgbClr val="FFFFFF"/>
              </a:solidFill>
              <a:latin typeface="Myriad Pro Light"/>
              <a:cs typeface="Myriad Pro Light"/>
            </a:endParaRPr>
          </a:p>
          <a:p>
            <a:pPr>
              <a:buSzPct val="25000"/>
            </a:pPr>
            <a:endParaRPr lang="es-ES_tradnl" sz="3200" dirty="0" smtClean="0">
              <a:solidFill>
                <a:srgbClr val="FFFFFF"/>
              </a:solidFill>
              <a:latin typeface="Myriad Pro Light"/>
              <a:cs typeface="Myriad Pro Light"/>
            </a:endParaRPr>
          </a:p>
          <a:p>
            <a:pPr>
              <a:buSzPct val="25000"/>
            </a:pPr>
            <a:r>
              <a:rPr lang="es-ES_tradnl" sz="3200" dirty="0" smtClean="0">
                <a:solidFill>
                  <a:srgbClr val="FFFFFF"/>
                </a:solidFill>
                <a:latin typeface="Myriad Pro Light"/>
                <a:cs typeface="Myriad Pro Light"/>
              </a:rPr>
              <a:t>Autor.</a:t>
            </a:r>
          </a:p>
          <a:p>
            <a:pPr>
              <a:buSzPct val="25000"/>
            </a:pPr>
            <a:r>
              <a:rPr lang="es-ES_tradnl" sz="3200" dirty="0" smtClean="0">
                <a:solidFill>
                  <a:srgbClr val="FFFFFF"/>
                </a:solidFill>
                <a:latin typeface="Myriad Pro Light"/>
                <a:cs typeface="Myriad Pro Light"/>
              </a:rPr>
              <a:t>Cristhian Méndez </a:t>
            </a:r>
          </a:p>
        </p:txBody>
      </p:sp>
      <p:sp>
        <p:nvSpPr>
          <p:cNvPr id="4" name="Shape 139"/>
          <p:cNvSpPr/>
          <p:nvPr/>
        </p:nvSpPr>
        <p:spPr>
          <a:xfrm>
            <a:off x="32792" y="5301208"/>
            <a:ext cx="6977193" cy="1338603"/>
          </a:xfrm>
          <a:prstGeom prst="rect">
            <a:avLst/>
          </a:prstGeom>
          <a:noFill/>
          <a:ln>
            <a:noFill/>
          </a:ln>
        </p:spPr>
        <p:txBody>
          <a:bodyPr lIns="91425" tIns="45700" rIns="91425" bIns="45700" anchor="t" anchorCtr="0">
            <a:noAutofit/>
          </a:bodyPr>
          <a:lstStyle/>
          <a:p>
            <a:pPr>
              <a:buSzPct val="25000"/>
            </a:pPr>
            <a:endParaRPr lang="es-ES" sz="2400" dirty="0">
              <a:solidFill>
                <a:srgbClr val="FFFFFF"/>
              </a:solidFill>
              <a:latin typeface="Myriad Pro Light"/>
              <a:cs typeface="Myriad Pro Light"/>
            </a:endParaRPr>
          </a:p>
        </p:txBody>
      </p:sp>
    </p:spTree>
    <p:extLst>
      <p:ext uri="{BB962C8B-B14F-4D97-AF65-F5344CB8AC3E}">
        <p14:creationId xmlns:p14="http://schemas.microsoft.com/office/powerpoint/2010/main" val="3816701206"/>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1224136" cy="307777"/>
          </a:xfrm>
          <a:prstGeom prst="rect">
            <a:avLst/>
          </a:prstGeom>
          <a:noFill/>
        </p:spPr>
        <p:txBody>
          <a:bodyPr wrap="square" rtlCol="0">
            <a:spAutoFit/>
          </a:bodyPr>
          <a:lstStyle/>
          <a:p>
            <a:r>
              <a:rPr lang="es-MX" sz="1400" b="1" i="1" dirty="0" smtClean="0">
                <a:latin typeface="Myriad Pro Light"/>
              </a:rPr>
              <a:t>Preventa</a:t>
            </a:r>
          </a:p>
        </p:txBody>
      </p:sp>
      <p:sp>
        <p:nvSpPr>
          <p:cNvPr id="2" name="Rectángulo 1"/>
          <p:cNvSpPr/>
          <p:nvPr/>
        </p:nvSpPr>
        <p:spPr>
          <a:xfrm>
            <a:off x="0" y="2132856"/>
            <a:ext cx="9144000" cy="738664"/>
          </a:xfrm>
          <a:prstGeom prst="rect">
            <a:avLst/>
          </a:prstGeom>
        </p:spPr>
        <p:txBody>
          <a:bodyPr wrap="square">
            <a:spAutoFit/>
          </a:bodyPr>
          <a:lstStyle/>
          <a:p>
            <a:r>
              <a:rPr lang="es-MX" sz="1400" dirty="0">
                <a:latin typeface="Myriad Pro Light"/>
                <a:ea typeface="MS Mincho"/>
                <a:cs typeface="Times New Roman" panose="02020603050405020304" pitchFamily="18" charset="0"/>
              </a:rPr>
              <a:t>El proceso de Preventa comprende desde que el </a:t>
            </a:r>
            <a:r>
              <a:rPr lang="es-MX" sz="1400" dirty="0" err="1">
                <a:latin typeface="Myriad Pro Light"/>
                <a:ea typeface="MS Mincho"/>
                <a:cs typeface="Times New Roman" panose="02020603050405020304" pitchFamily="18" charset="0"/>
              </a:rPr>
              <a:t>Presales</a:t>
            </a:r>
            <a:r>
              <a:rPr lang="es-MX" sz="1400" dirty="0">
                <a:latin typeface="Myriad Pro Light"/>
                <a:ea typeface="MS Mincho"/>
                <a:cs typeface="Times New Roman" panose="02020603050405020304" pitchFamily="18" charset="0"/>
              </a:rPr>
              <a:t> Manager realiza la propuesta técnica, hasta que se el </a:t>
            </a:r>
            <a:r>
              <a:rPr lang="es-MX" sz="1400" dirty="0" err="1">
                <a:latin typeface="Myriad Pro Light"/>
                <a:ea typeface="MS Mincho"/>
                <a:cs typeface="Times New Roman" panose="02020603050405020304" pitchFamily="18" charset="0"/>
              </a:rPr>
              <a:t>Development</a:t>
            </a:r>
            <a:r>
              <a:rPr lang="es-MX" sz="1400" dirty="0">
                <a:latin typeface="Myriad Pro Light"/>
                <a:ea typeface="MS Mincho"/>
                <a:cs typeface="Times New Roman" panose="02020603050405020304" pitchFamily="18" charset="0"/>
              </a:rPr>
              <a:t> </a:t>
            </a:r>
            <a:r>
              <a:rPr lang="es-MX" sz="1400" dirty="0" err="1">
                <a:latin typeface="Myriad Pro Light"/>
                <a:ea typeface="MS Mincho"/>
                <a:cs typeface="Times New Roman" panose="02020603050405020304" pitchFamily="18" charset="0"/>
              </a:rPr>
              <a:t>Coordinator</a:t>
            </a:r>
            <a:r>
              <a:rPr lang="es-MX" sz="1400" dirty="0">
                <a:latin typeface="Myriad Pro Light"/>
                <a:ea typeface="MS Mincho"/>
                <a:cs typeface="Times New Roman" panose="02020603050405020304" pitchFamily="18" charset="0"/>
              </a:rPr>
              <a:t> y el </a:t>
            </a:r>
            <a:r>
              <a:rPr lang="es-MX" sz="1400" dirty="0" err="1">
                <a:latin typeface="Myriad Pro Light"/>
                <a:ea typeface="MS Mincho"/>
                <a:cs typeface="Times New Roman" panose="02020603050405020304" pitchFamily="18" charset="0"/>
              </a:rPr>
              <a:t>Tester</a:t>
            </a:r>
            <a:r>
              <a:rPr lang="es-MX" sz="1400" dirty="0">
                <a:latin typeface="Myriad Pro Light"/>
                <a:ea typeface="MS Mincho"/>
                <a:cs typeface="Times New Roman" panose="02020603050405020304" pitchFamily="18" charset="0"/>
              </a:rPr>
              <a:t> asignado realiza la estimaciones de esfuerzos iniciales para el </a:t>
            </a:r>
            <a:r>
              <a:rPr lang="es-MX" sz="1400" dirty="0" smtClean="0">
                <a:latin typeface="Myriad Pro Light"/>
                <a:ea typeface="MS Mincho"/>
                <a:cs typeface="Times New Roman" panose="02020603050405020304" pitchFamily="18" charset="0"/>
              </a:rPr>
              <a:t>proyecto. </a:t>
            </a:r>
            <a:r>
              <a:rPr lang="es-ES_tradnl" sz="1400" dirty="0">
                <a:latin typeface="Myriad Pro Light"/>
              </a:rPr>
              <a:t>El proceso de Preventa es significativo ya que aquí se lleva a cabo toda la estimación de esfuerzos </a:t>
            </a:r>
            <a:r>
              <a:rPr lang="es-ES_tradnl" sz="1400" dirty="0" smtClean="0">
                <a:latin typeface="Myriad Pro Light"/>
              </a:rPr>
              <a:t>inicial</a:t>
            </a:r>
            <a:r>
              <a:rPr lang="es-MX" sz="1400" dirty="0" smtClean="0">
                <a:latin typeface="Myriad Pro Light"/>
                <a:ea typeface="MS Mincho"/>
                <a:cs typeface="Times New Roman" panose="02020603050405020304" pitchFamily="18" charset="0"/>
              </a:rPr>
              <a:t>. </a:t>
            </a:r>
            <a:endParaRPr lang="en-US" sz="1400" dirty="0">
              <a:latin typeface="Myriad Pro Light"/>
            </a:endParaRPr>
          </a:p>
        </p:txBody>
      </p:sp>
      <p:sp>
        <p:nvSpPr>
          <p:cNvPr id="6" name="Rectángulo 5"/>
          <p:cNvSpPr/>
          <p:nvPr/>
        </p:nvSpPr>
        <p:spPr>
          <a:xfrm>
            <a:off x="24129" y="3017643"/>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8" name="CuadroTexto 7"/>
          <p:cNvSpPr txBox="1"/>
          <p:nvPr/>
        </p:nvSpPr>
        <p:spPr>
          <a:xfrm>
            <a:off x="-108520" y="3444796"/>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Recibir </a:t>
            </a:r>
            <a:r>
              <a:rPr lang="es-MX" sz="1400" dirty="0">
                <a:latin typeface="Myriad Pro Light"/>
                <a:cs typeface="Times New Roman" panose="02020603050405020304" pitchFamily="18" charset="0"/>
              </a:rPr>
              <a:t>notificación de </a:t>
            </a:r>
            <a:r>
              <a:rPr lang="es-MX" sz="1400" dirty="0" smtClean="0">
                <a:latin typeface="Myriad Pro Light"/>
                <a:cs typeface="Times New Roman" panose="02020603050405020304" pitchFamily="18" charset="0"/>
              </a:rPr>
              <a:t>nuevo </a:t>
            </a:r>
            <a:r>
              <a:rPr lang="es-MX" sz="1400" dirty="0">
                <a:latin typeface="Myriad Pro Light"/>
                <a:cs typeface="Times New Roman" panose="02020603050405020304" pitchFamily="18" charset="0"/>
              </a:rPr>
              <a:t>Proyecto</a:t>
            </a:r>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sp>
        <p:nvSpPr>
          <p:cNvPr id="10" name="CuadroTexto 9"/>
          <p:cNvSpPr txBox="1"/>
          <p:nvPr/>
        </p:nvSpPr>
        <p:spPr>
          <a:xfrm>
            <a:off x="-108520" y="3444795"/>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2. Realizar Propuesta Técnica.  </a:t>
            </a:r>
            <a:endParaRPr lang="es-MX" sz="1400" dirty="0">
              <a:latin typeface="Myriad Pro Light"/>
              <a:cs typeface="Times New Roman" panose="02020603050405020304" pitchFamily="18" charset="0"/>
            </a:endParaRPr>
          </a:p>
        </p:txBody>
      </p:sp>
      <p:sp>
        <p:nvSpPr>
          <p:cNvPr id="11" name="CuadroTexto 10"/>
          <p:cNvSpPr txBox="1"/>
          <p:nvPr/>
        </p:nvSpPr>
        <p:spPr>
          <a:xfrm>
            <a:off x="-101132" y="3432118"/>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3. Realizar estimaciones de esfuerzo.  </a:t>
            </a:r>
            <a:endParaRPr lang="es-MX" sz="1400" dirty="0">
              <a:latin typeface="Myriad Pro Light"/>
              <a:cs typeface="Times New Roman" panose="02020603050405020304" pitchFamily="18" charset="0"/>
            </a:endParaRPr>
          </a:p>
        </p:txBody>
      </p:sp>
      <p:sp>
        <p:nvSpPr>
          <p:cNvPr id="12" name="CuadroTexto 11"/>
          <p:cNvSpPr txBox="1"/>
          <p:nvPr/>
        </p:nvSpPr>
        <p:spPr>
          <a:xfrm>
            <a:off x="-108520" y="3436881"/>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4</a:t>
            </a:r>
            <a:r>
              <a:rPr lang="es-MX" sz="1400" dirty="0" smtClean="0">
                <a:latin typeface="Myriad Pro Light"/>
                <a:cs typeface="Times New Roman" panose="02020603050405020304" pitchFamily="18" charset="0"/>
              </a:rPr>
              <a:t>. Subir documentos a línea base.  </a:t>
            </a:r>
            <a:endParaRPr lang="es-MX" sz="1400" dirty="0">
              <a:latin typeface="Myriad Pro Light"/>
              <a:cs typeface="Times New Roman" panose="02020603050405020304" pitchFamily="18" charset="0"/>
            </a:endParaRPr>
          </a:p>
        </p:txBody>
      </p:sp>
      <p:sp>
        <p:nvSpPr>
          <p:cNvPr id="14" name="CuadroTexto 13"/>
          <p:cNvSpPr txBox="1"/>
          <p:nvPr/>
        </p:nvSpPr>
        <p:spPr>
          <a:xfrm>
            <a:off x="311145" y="3929980"/>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grpSp>
        <p:nvGrpSpPr>
          <p:cNvPr id="21" name="Grupo 20"/>
          <p:cNvGrpSpPr/>
          <p:nvPr/>
        </p:nvGrpSpPr>
        <p:grpSpPr>
          <a:xfrm>
            <a:off x="500391" y="4224094"/>
            <a:ext cx="8496944" cy="1169551"/>
            <a:chOff x="-1441134" y="3616144"/>
            <a:chExt cx="8496944" cy="1169551"/>
          </a:xfrm>
        </p:grpSpPr>
        <p:sp>
          <p:nvSpPr>
            <p:cNvPr id="16" name="CuadroTexto 15"/>
            <p:cNvSpPr txBox="1"/>
            <p:nvPr/>
          </p:nvSpPr>
          <p:spPr>
            <a:xfrm>
              <a:off x="-1441134" y="3616144"/>
              <a:ext cx="8496944" cy="1169551"/>
            </a:xfrm>
            <a:prstGeom prst="rect">
              <a:avLst/>
            </a:prstGeom>
            <a:noFill/>
          </p:spPr>
          <p:txBody>
            <a:bodyPr wrap="square" rtlCol="0">
              <a:spAutoFit/>
            </a:bodyPr>
            <a:lstStyle/>
            <a:p>
              <a:pPr algn="just"/>
              <a:r>
                <a:rPr lang="es-MX" sz="1400" dirty="0" smtClean="0">
                  <a:latin typeface="Myriad Pro Light"/>
                </a:rPr>
                <a:t>1. En esta actividad el área de preventa le notifica al Project Manager sobre el inicio del proyecto, así mismo se agrega al sistema EPICOR, esta notificación puede ser:</a:t>
              </a:r>
            </a:p>
            <a:p>
              <a:pPr marL="800100" lvl="1" indent="-342900" algn="just">
                <a:buFont typeface="+mj-lt"/>
                <a:buAutoNum type="arabicPeriod"/>
              </a:pPr>
              <a:r>
                <a:rPr lang="es-MX" sz="1400" dirty="0" smtClean="0">
                  <a:latin typeface="Myriad Pro Light"/>
                </a:rPr>
                <a:t>Correo</a:t>
              </a:r>
            </a:p>
            <a:p>
              <a:pPr marL="800100" lvl="1" indent="-342900" algn="just">
                <a:buFont typeface="+mj-lt"/>
                <a:buAutoNum type="arabicPeriod"/>
              </a:pPr>
              <a:r>
                <a:rPr lang="es-MX" sz="1400" dirty="0" err="1" smtClean="0">
                  <a:latin typeface="Myriad Pro Light"/>
                </a:rPr>
                <a:t>Zyncro</a:t>
              </a:r>
              <a:endParaRPr lang="es-MX" sz="1400" dirty="0" smtClean="0">
                <a:latin typeface="Myriad Pro Light"/>
              </a:endParaRPr>
            </a:p>
            <a:p>
              <a:pPr marL="800100" lvl="1" indent="-342900" algn="just">
                <a:buFont typeface="+mj-lt"/>
                <a:buAutoNum type="arabicPeriod"/>
              </a:pPr>
              <a:r>
                <a:rPr lang="es-MX" sz="1400" dirty="0" smtClean="0">
                  <a:latin typeface="Myriad Pro Light"/>
                </a:rPr>
                <a:t>Descrito en algún medio oficial de CITI</a:t>
              </a:r>
            </a:p>
          </p:txBody>
        </p:sp>
        <p:pic>
          <p:nvPicPr>
            <p:cNvPr id="20" name="Imagen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747" y="3917175"/>
              <a:ext cx="432048" cy="386569"/>
            </a:xfrm>
            <a:prstGeom prst="rect">
              <a:avLst/>
            </a:prstGeom>
          </p:spPr>
        </p:pic>
      </p:grpSp>
      <p:grpSp>
        <p:nvGrpSpPr>
          <p:cNvPr id="32" name="Grupo 31"/>
          <p:cNvGrpSpPr/>
          <p:nvPr/>
        </p:nvGrpSpPr>
        <p:grpSpPr>
          <a:xfrm>
            <a:off x="507779" y="4223361"/>
            <a:ext cx="8496944" cy="943480"/>
            <a:chOff x="2843808" y="5364364"/>
            <a:chExt cx="8496944" cy="943480"/>
          </a:xfrm>
        </p:grpSpPr>
        <p:sp>
          <p:nvSpPr>
            <p:cNvPr id="23" name="CuadroTexto 22"/>
            <p:cNvSpPr txBox="1"/>
            <p:nvPr/>
          </p:nvSpPr>
          <p:spPr>
            <a:xfrm>
              <a:off x="2843808" y="5364364"/>
              <a:ext cx="8496944" cy="738664"/>
            </a:xfrm>
            <a:prstGeom prst="rect">
              <a:avLst/>
            </a:prstGeom>
            <a:noFill/>
          </p:spPr>
          <p:txBody>
            <a:bodyPr wrap="square" rtlCol="0">
              <a:spAutoFit/>
            </a:bodyPr>
            <a:lstStyle/>
            <a:p>
              <a:pPr algn="just"/>
              <a:r>
                <a:rPr lang="es-MX" sz="1400" dirty="0" smtClean="0">
                  <a:latin typeface="Myriad Pro Light"/>
                </a:rPr>
                <a:t>2. En esta actividad el </a:t>
              </a:r>
              <a:r>
                <a:rPr lang="es-MX" sz="1400" dirty="0" err="1" smtClean="0">
                  <a:latin typeface="Myriad Pro Light"/>
                </a:rPr>
                <a:t>Presales</a:t>
              </a:r>
              <a:r>
                <a:rPr lang="es-MX" sz="1400" dirty="0" smtClean="0">
                  <a:latin typeface="Myriad Pro Light"/>
                </a:rPr>
                <a:t> Manager realiza y envía la propuesta técnica al Project Manager por correo electrónico y esté al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y </a:t>
              </a:r>
              <a:r>
                <a:rPr lang="es-MX" sz="1400" dirty="0" err="1" smtClean="0">
                  <a:latin typeface="Myriad Pro Light"/>
                </a:rPr>
                <a:t>Tester</a:t>
              </a:r>
              <a:r>
                <a:rPr lang="es-MX" sz="1400" dirty="0" smtClean="0">
                  <a:latin typeface="Myriad Pro Light"/>
                </a:rPr>
                <a:t> para realizar las estimaciones de esfuerzos iniciales. </a:t>
              </a:r>
            </a:p>
          </p:txBody>
        </p:sp>
        <p:pic>
          <p:nvPicPr>
            <p:cNvPr id="31" name="Imagen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144" y="5831408"/>
              <a:ext cx="504056" cy="476436"/>
            </a:xfrm>
            <a:prstGeom prst="rect">
              <a:avLst/>
            </a:prstGeom>
          </p:spPr>
        </p:pic>
      </p:grpSp>
      <p:grpSp>
        <p:nvGrpSpPr>
          <p:cNvPr id="40" name="Grupo 39"/>
          <p:cNvGrpSpPr/>
          <p:nvPr/>
        </p:nvGrpSpPr>
        <p:grpSpPr>
          <a:xfrm>
            <a:off x="507779" y="4224222"/>
            <a:ext cx="8496944" cy="1944860"/>
            <a:chOff x="1017867" y="3881934"/>
            <a:chExt cx="8496944" cy="1944860"/>
          </a:xfrm>
        </p:grpSpPr>
        <p:sp>
          <p:nvSpPr>
            <p:cNvPr id="36" name="CuadroTexto 35"/>
            <p:cNvSpPr txBox="1"/>
            <p:nvPr/>
          </p:nvSpPr>
          <p:spPr>
            <a:xfrm>
              <a:off x="1017867" y="3881934"/>
              <a:ext cx="8496944" cy="1815882"/>
            </a:xfrm>
            <a:prstGeom prst="rect">
              <a:avLst/>
            </a:prstGeom>
            <a:noFill/>
          </p:spPr>
          <p:txBody>
            <a:bodyPr wrap="square" rtlCol="0">
              <a:spAutoFit/>
            </a:bodyPr>
            <a:lstStyle/>
            <a:p>
              <a:pPr algn="just"/>
              <a:r>
                <a:rPr lang="es-MX" sz="1400" dirty="0" smtClean="0">
                  <a:latin typeface="Myriad Pro Light"/>
                </a:rPr>
                <a:t>3. Una vez recibida la Propuesta Técnica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y </a:t>
              </a:r>
              <a:r>
                <a:rPr lang="es-MX" sz="1400" dirty="0" err="1" smtClean="0">
                  <a:latin typeface="Myriad Pro Light"/>
                </a:rPr>
                <a:t>Tester</a:t>
              </a:r>
              <a:r>
                <a:rPr lang="es-MX" sz="1400" dirty="0" smtClean="0">
                  <a:latin typeface="Myriad Pro Light"/>
                </a:rPr>
                <a:t> realizarán las estimaciones de esfuerzos iniciales, en cuanto el </a:t>
              </a:r>
              <a:r>
                <a:rPr lang="es-MX" sz="1400" dirty="0" err="1" smtClean="0">
                  <a:latin typeface="Myriad Pro Light"/>
                </a:rPr>
                <a:t>Tester</a:t>
              </a:r>
              <a:r>
                <a:rPr lang="es-MX" sz="1400" dirty="0" smtClean="0">
                  <a:latin typeface="Myriad Pro Light"/>
                </a:rPr>
                <a:t> termine la estimación de esfuerzos se los enviará por correo electrónico al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para su aprobación, en caso de alguna inconsistencia en dicha estimación se le notificará al </a:t>
              </a:r>
              <a:r>
                <a:rPr lang="es-MX" sz="1400" dirty="0" err="1" smtClean="0">
                  <a:latin typeface="Myriad Pro Light"/>
                </a:rPr>
                <a:t>Tester</a:t>
              </a:r>
              <a:r>
                <a:rPr lang="es-MX" sz="1400" dirty="0">
                  <a:latin typeface="Myriad Pro Light"/>
                </a:rPr>
                <a:t> </a:t>
              </a:r>
              <a:r>
                <a:rPr lang="es-MX" sz="1400" dirty="0" smtClean="0">
                  <a:latin typeface="Myriad Pro Light"/>
                </a:rPr>
                <a:t>acerca de la inconsistencia detectada, esto se dará hasta su aprobación, una vez aprobada dicha estimación,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realizará el resumen de estimación de esfuerzos, tan pronto como se terminen los </a:t>
              </a:r>
              <a:r>
                <a:rPr lang="es-MX" sz="1400" dirty="0" err="1" smtClean="0">
                  <a:latin typeface="Myriad Pro Light"/>
                </a:rPr>
                <a:t>documentoslos</a:t>
              </a:r>
              <a:r>
                <a:rPr lang="es-MX" sz="1400" dirty="0" smtClean="0">
                  <a:latin typeface="Myriad Pro Light"/>
                </a:rPr>
                <a:t> enviará al Project Manager para que esté los envié al área de preventa para estimar costos del proyecto (Ver flujo de aprobación</a:t>
              </a:r>
              <a:r>
                <a:rPr lang="es-MX" sz="1400" dirty="0">
                  <a:latin typeface="Myriad Pro Light"/>
                </a:rPr>
                <a:t>) (</a:t>
              </a:r>
              <a:r>
                <a:rPr lang="es-MX" sz="1400" dirty="0" smtClean="0">
                  <a:latin typeface="Myriad Pro Light"/>
                </a:rPr>
                <a:t>FO-DE-001,004 y022) . </a:t>
              </a:r>
            </a:p>
          </p:txBody>
        </p:sp>
        <p:pic>
          <p:nvPicPr>
            <p:cNvPr id="37" name="Imagen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272" y="5440225"/>
              <a:ext cx="432048" cy="386569"/>
            </a:xfrm>
            <a:prstGeom prst="rect">
              <a:avLst/>
            </a:prstGeom>
          </p:spPr>
        </p:pic>
        <p:pic>
          <p:nvPicPr>
            <p:cNvPr id="39" name="Imagen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4172" y="5454806"/>
              <a:ext cx="295275" cy="333375"/>
            </a:xfrm>
            <a:prstGeom prst="rect">
              <a:avLst/>
            </a:prstGeom>
          </p:spPr>
        </p:pic>
      </p:grpSp>
      <p:sp>
        <p:nvSpPr>
          <p:cNvPr id="42" name="CuadroTexto 41"/>
          <p:cNvSpPr txBox="1"/>
          <p:nvPr/>
        </p:nvSpPr>
        <p:spPr>
          <a:xfrm>
            <a:off x="507779" y="4233409"/>
            <a:ext cx="8496944" cy="954107"/>
          </a:xfrm>
          <a:prstGeom prst="rect">
            <a:avLst/>
          </a:prstGeom>
          <a:noFill/>
        </p:spPr>
        <p:txBody>
          <a:bodyPr wrap="square" rtlCol="0">
            <a:spAutoFit/>
          </a:bodyPr>
          <a:lstStyle/>
          <a:p>
            <a:pPr algn="just"/>
            <a:r>
              <a:rPr lang="es-MX" sz="1400" dirty="0" smtClean="0">
                <a:latin typeface="Myriad Pro Light"/>
              </a:rPr>
              <a:t>4.Una vez terminado los documentos los responsables de realizarlos los subirán al repositorio definido para el proyecto dentro de línea base y los correos a Evidencias.  </a:t>
            </a:r>
          </a:p>
          <a:p>
            <a:pPr algn="just"/>
            <a:r>
              <a:rPr lang="es-MX" sz="1400" dirty="0" smtClean="0">
                <a:latin typeface="Myriad Pro Light"/>
              </a:rPr>
              <a:t>/cliente/producto/</a:t>
            </a:r>
            <a:r>
              <a:rPr lang="es-MX" sz="1400" dirty="0" err="1" smtClean="0">
                <a:latin typeface="Myriad Pro Light"/>
              </a:rPr>
              <a:t>doc</a:t>
            </a:r>
            <a:r>
              <a:rPr lang="es-MX" sz="1400" dirty="0" smtClean="0">
                <a:latin typeface="Myriad Pro Light"/>
              </a:rPr>
              <a:t>/proyecto/09-Fases/ 0x-”Proceso”/</a:t>
            </a:r>
            <a:r>
              <a:rPr lang="es-MX" sz="1400" dirty="0" err="1" smtClean="0">
                <a:latin typeface="Myriad Pro Light"/>
              </a:rPr>
              <a:t>Linea</a:t>
            </a:r>
            <a:r>
              <a:rPr lang="es-MX" sz="1400" dirty="0" smtClean="0">
                <a:latin typeface="Myriad Pro Light"/>
              </a:rPr>
              <a:t>-Base.</a:t>
            </a:r>
          </a:p>
          <a:p>
            <a:pPr algn="just"/>
            <a:r>
              <a:rPr lang="es-MX" sz="1400" dirty="0">
                <a:latin typeface="Myriad Pro Light"/>
              </a:rPr>
              <a:t>/cliente/producto/</a:t>
            </a:r>
            <a:r>
              <a:rPr lang="es-MX" sz="1400" dirty="0" err="1">
                <a:latin typeface="Myriad Pro Light"/>
              </a:rPr>
              <a:t>doc</a:t>
            </a:r>
            <a:r>
              <a:rPr lang="es-MX" sz="1400" dirty="0">
                <a:latin typeface="Myriad Pro Light"/>
              </a:rPr>
              <a:t>/proyecto/09-Fases/ 0x-”Proceso</a:t>
            </a:r>
            <a:r>
              <a:rPr lang="es-MX" sz="1400" dirty="0" smtClean="0">
                <a:latin typeface="Myriad Pro Light"/>
              </a:rPr>
              <a:t>”/Evidencia. </a:t>
            </a:r>
          </a:p>
        </p:txBody>
      </p:sp>
    </p:spTree>
    <p:extLst>
      <p:ext uri="{BB962C8B-B14F-4D97-AF65-F5344CB8AC3E}">
        <p14:creationId xmlns:p14="http://schemas.microsoft.com/office/powerpoint/2010/main" val="21734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xit" presetSubtype="0" fill="hold" nodeType="withEffect">
                                  <p:stCondLst>
                                    <p:cond delay="0"/>
                                  </p:stCondLst>
                                  <p:childTnLst>
                                    <p:animEffect transition="out" filter="fade">
                                      <p:cBhvr>
                                        <p:cTn id="47" dur="500"/>
                                        <p:tgtEl>
                                          <p:spTgt spid="32"/>
                                        </p:tgtEl>
                                      </p:cBhvr>
                                    </p:animEffect>
                                    <p:set>
                                      <p:cBhvr>
                                        <p:cTn id="48" dur="1" fill="hold">
                                          <p:stCondLst>
                                            <p:cond delay="499"/>
                                          </p:stCondLst>
                                        </p:cTn>
                                        <p:tgtEl>
                                          <p:spTgt spid="3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0"/>
                                        </p:tgtEl>
                                      </p:cBhvr>
                                    </p:animEffect>
                                    <p:set>
                                      <p:cBhvr>
                                        <p:cTn id="61" dur="1" fill="hold">
                                          <p:stCondLst>
                                            <p:cond delay="499"/>
                                          </p:stCondLst>
                                        </p:cTn>
                                        <p:tgtEl>
                                          <p:spTgt spid="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42"/>
                                        </p:tgtEl>
                                      </p:cBhvr>
                                    </p:animEffect>
                                    <p:set>
                                      <p:cBhvr>
                                        <p:cTn id="79" dur="1" fill="hold">
                                          <p:stCondLst>
                                            <p:cond delay="499"/>
                                          </p:stCondLst>
                                        </p:cTn>
                                        <p:tgtEl>
                                          <p:spTgt spid="4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14" grpId="1"/>
      <p:bldP spid="42" grpId="0"/>
      <p:bldP spid="4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9036496" cy="307777"/>
          </a:xfrm>
          <a:prstGeom prst="rect">
            <a:avLst/>
          </a:prstGeom>
          <a:noFill/>
        </p:spPr>
        <p:txBody>
          <a:bodyPr wrap="square" rtlCol="0">
            <a:spAutoFit/>
          </a:bodyPr>
          <a:lstStyle/>
          <a:p>
            <a:r>
              <a:rPr lang="es-MX" sz="1400" b="1" i="1" dirty="0" smtClean="0">
                <a:latin typeface="Myriad Pro Light"/>
              </a:rPr>
              <a:t>Registro del Flujo de aprobación en documentos.</a:t>
            </a:r>
          </a:p>
        </p:txBody>
      </p:sp>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5113" r="5900" b="-1162"/>
          <a:stretch/>
        </p:blipFill>
        <p:spPr>
          <a:xfrm>
            <a:off x="449796" y="2490066"/>
            <a:ext cx="8136904" cy="3380957"/>
          </a:xfrm>
          <a:prstGeom prst="rect">
            <a:avLst/>
          </a:prstGeom>
        </p:spPr>
      </p:pic>
    </p:spTree>
    <p:extLst>
      <p:ext uri="{BB962C8B-B14F-4D97-AF65-F5344CB8AC3E}">
        <p14:creationId xmlns:p14="http://schemas.microsoft.com/office/powerpoint/2010/main" val="3352053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4216"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3491880" cy="307777"/>
          </a:xfrm>
          <a:prstGeom prst="rect">
            <a:avLst/>
          </a:prstGeom>
          <a:noFill/>
        </p:spPr>
        <p:txBody>
          <a:bodyPr wrap="square" rtlCol="0">
            <a:spAutoFit/>
          </a:bodyPr>
          <a:lstStyle/>
          <a:p>
            <a:r>
              <a:rPr lang="es-MX" sz="1400" b="1" i="1" dirty="0" smtClean="0">
                <a:latin typeface="Myriad Pro Light"/>
              </a:rPr>
              <a:t>Recepción e Inicio de Proyecto</a:t>
            </a:r>
          </a:p>
        </p:txBody>
      </p:sp>
      <p:sp>
        <p:nvSpPr>
          <p:cNvPr id="2" name="Rectángulo 1"/>
          <p:cNvSpPr/>
          <p:nvPr/>
        </p:nvSpPr>
        <p:spPr>
          <a:xfrm>
            <a:off x="24420" y="1965958"/>
            <a:ext cx="9144000" cy="954107"/>
          </a:xfrm>
          <a:prstGeom prst="rect">
            <a:avLst/>
          </a:prstGeom>
        </p:spPr>
        <p:txBody>
          <a:bodyPr wrap="square">
            <a:spAutoFit/>
          </a:bodyPr>
          <a:lstStyle/>
          <a:p>
            <a:r>
              <a:rPr lang="es-MX" sz="1400" dirty="0">
                <a:latin typeface="Myriad Pro Light"/>
                <a:ea typeface="MS Mincho"/>
                <a:cs typeface="Times New Roman" panose="02020603050405020304" pitchFamily="18" charset="0"/>
              </a:rPr>
              <a:t>El proceso de Recepción e Inicio de Proyecto abarca desde seleccionar la mejor decisión para el desarrollo, hasta que se ejecutan las reuniones de </a:t>
            </a:r>
            <a:r>
              <a:rPr lang="es-MX" sz="1400" dirty="0" err="1">
                <a:latin typeface="Myriad Pro Light"/>
                <a:ea typeface="MS Mincho"/>
                <a:cs typeface="Times New Roman" panose="02020603050405020304" pitchFamily="18" charset="0"/>
              </a:rPr>
              <a:t>kick</a:t>
            </a:r>
            <a:r>
              <a:rPr lang="es-MX" sz="1400" dirty="0">
                <a:latin typeface="Myriad Pro Light"/>
                <a:ea typeface="MS Mincho"/>
                <a:cs typeface="Times New Roman" panose="02020603050405020304" pitchFamily="18" charset="0"/>
              </a:rPr>
              <a:t>-off. El proceso de Recepción e Inicio de Proyecto es transcendental, ya que aquí se lleva a cabo toda la planeación del proyecto, por ejemplo: asignación de recursos, elaboración de Plan Integral de Proyecto, reuniones de </a:t>
            </a:r>
            <a:r>
              <a:rPr lang="es-MX" sz="1400" dirty="0" err="1">
                <a:latin typeface="Myriad Pro Light"/>
                <a:ea typeface="MS Mincho"/>
                <a:cs typeface="Times New Roman" panose="02020603050405020304" pitchFamily="18" charset="0"/>
              </a:rPr>
              <a:t>kick</a:t>
            </a:r>
            <a:r>
              <a:rPr lang="es-MX" sz="1400" dirty="0">
                <a:latin typeface="Myriad Pro Light"/>
                <a:ea typeface="MS Mincho"/>
                <a:cs typeface="Times New Roman" panose="02020603050405020304" pitchFamily="18" charset="0"/>
              </a:rPr>
              <a:t>-off. </a:t>
            </a:r>
            <a:endParaRPr lang="en-US" sz="1400" dirty="0">
              <a:latin typeface="Myriad Pro Light"/>
              <a:ea typeface="MS Mincho"/>
              <a:cs typeface="Times New Roman" panose="02020603050405020304" pitchFamily="18" charset="0"/>
            </a:endParaRPr>
          </a:p>
        </p:txBody>
      </p:sp>
      <p:sp>
        <p:nvSpPr>
          <p:cNvPr id="6" name="Rectángulo 5"/>
          <p:cNvSpPr/>
          <p:nvPr/>
        </p:nvSpPr>
        <p:spPr>
          <a:xfrm>
            <a:off x="24129" y="3017643"/>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8" name="CuadroTexto 7" title="9"/>
          <p:cNvSpPr txBox="1"/>
          <p:nvPr/>
        </p:nvSpPr>
        <p:spPr>
          <a:xfrm>
            <a:off x="311145" y="3536190"/>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Seleccionar opción de Desarrollo.  </a:t>
            </a:r>
            <a:endParaRPr lang="es-MX" sz="1400" dirty="0">
              <a:latin typeface="Myriad Pro Light"/>
              <a:cs typeface="Times New Roman" panose="02020603050405020304" pitchFamily="18" charset="0"/>
            </a:endParaRPr>
          </a:p>
        </p:txBody>
      </p:sp>
      <p:sp>
        <p:nvSpPr>
          <p:cNvPr id="10" name="CuadroTexto 9"/>
          <p:cNvSpPr txBox="1"/>
          <p:nvPr/>
        </p:nvSpPr>
        <p:spPr>
          <a:xfrm>
            <a:off x="323528" y="3537861"/>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2. Realizar matriz de Adaptación.  </a:t>
            </a:r>
            <a:endParaRPr lang="es-MX" sz="1400" dirty="0">
              <a:latin typeface="Myriad Pro Light"/>
              <a:cs typeface="Times New Roman" panose="02020603050405020304" pitchFamily="18" charset="0"/>
            </a:endParaRPr>
          </a:p>
        </p:txBody>
      </p:sp>
      <p:sp>
        <p:nvSpPr>
          <p:cNvPr id="11" name="CuadroTexto 10"/>
          <p:cNvSpPr txBox="1"/>
          <p:nvPr/>
        </p:nvSpPr>
        <p:spPr>
          <a:xfrm>
            <a:off x="329401" y="3534519"/>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3. Asignar los recursos para la planeación.  </a:t>
            </a:r>
            <a:endParaRPr lang="es-MX" sz="1400" dirty="0">
              <a:latin typeface="Myriad Pro Light"/>
              <a:cs typeface="Times New Roman" panose="02020603050405020304" pitchFamily="18" charset="0"/>
            </a:endParaRPr>
          </a:p>
        </p:txBody>
      </p:sp>
      <p:sp>
        <p:nvSpPr>
          <p:cNvPr id="12" name="CuadroTexto 11"/>
          <p:cNvSpPr txBox="1"/>
          <p:nvPr/>
        </p:nvSpPr>
        <p:spPr>
          <a:xfrm>
            <a:off x="311145" y="3544254"/>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4</a:t>
            </a:r>
            <a:r>
              <a:rPr lang="es-MX" sz="1400" dirty="0" smtClean="0">
                <a:latin typeface="Myriad Pro Light"/>
                <a:cs typeface="Times New Roman" panose="02020603050405020304" pitchFamily="18" charset="0"/>
              </a:rPr>
              <a:t>. Realizar plan integral de proyecto.  </a:t>
            </a:r>
            <a:endParaRPr lang="es-MX" sz="1400" dirty="0">
              <a:latin typeface="Myriad Pro Light"/>
              <a:cs typeface="Times New Roman" panose="02020603050405020304" pitchFamily="18" charset="0"/>
            </a:endParaRPr>
          </a:p>
        </p:txBody>
      </p:sp>
      <p:sp>
        <p:nvSpPr>
          <p:cNvPr id="14" name="CuadroTexto 13"/>
          <p:cNvSpPr txBox="1"/>
          <p:nvPr/>
        </p:nvSpPr>
        <p:spPr>
          <a:xfrm>
            <a:off x="311145" y="3929980"/>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42" name="CuadroTexto 41"/>
          <p:cNvSpPr txBox="1"/>
          <p:nvPr/>
        </p:nvSpPr>
        <p:spPr>
          <a:xfrm>
            <a:off x="272327" y="4392174"/>
            <a:ext cx="8479160" cy="954107"/>
          </a:xfrm>
          <a:prstGeom prst="rect">
            <a:avLst/>
          </a:prstGeom>
          <a:noFill/>
        </p:spPr>
        <p:txBody>
          <a:bodyPr wrap="square" rtlCol="0">
            <a:spAutoFit/>
          </a:bodyPr>
          <a:lstStyle/>
          <a:p>
            <a:pPr algn="just"/>
            <a:r>
              <a:rPr lang="es-MX" sz="1400" dirty="0" smtClean="0">
                <a:latin typeface="Myriad Pro Light"/>
              </a:rPr>
              <a:t>12.    Una vez terminado los documentos los responsables de realizarlos los subirán al repositorio definido  para el proyecto dentro de línea base y los correos a Evidencias.  </a:t>
            </a:r>
          </a:p>
          <a:p>
            <a:pPr algn="just"/>
            <a:r>
              <a:rPr lang="es-MX" sz="1400" dirty="0" smtClean="0">
                <a:latin typeface="Myriad Pro Light"/>
              </a:rPr>
              <a:t>/cliente/producto/</a:t>
            </a:r>
            <a:r>
              <a:rPr lang="es-MX" sz="1400" dirty="0" err="1" smtClean="0">
                <a:latin typeface="Myriad Pro Light"/>
              </a:rPr>
              <a:t>doc</a:t>
            </a:r>
            <a:r>
              <a:rPr lang="es-MX" sz="1400" dirty="0" smtClean="0">
                <a:latin typeface="Myriad Pro Light"/>
              </a:rPr>
              <a:t>/proyecto/09-Fases/ 0x-”Proceso”/</a:t>
            </a:r>
            <a:r>
              <a:rPr lang="es-MX" sz="1400" dirty="0" err="1" smtClean="0">
                <a:latin typeface="Myriad Pro Light"/>
              </a:rPr>
              <a:t>Linea</a:t>
            </a:r>
            <a:r>
              <a:rPr lang="es-MX" sz="1400" dirty="0" smtClean="0">
                <a:latin typeface="Myriad Pro Light"/>
              </a:rPr>
              <a:t>-Base.</a:t>
            </a:r>
          </a:p>
          <a:p>
            <a:pPr algn="just"/>
            <a:r>
              <a:rPr lang="es-MX" sz="1400" dirty="0">
                <a:latin typeface="Myriad Pro Light"/>
              </a:rPr>
              <a:t>/cliente/producto/</a:t>
            </a:r>
            <a:r>
              <a:rPr lang="es-MX" sz="1400" dirty="0" err="1">
                <a:latin typeface="Myriad Pro Light"/>
              </a:rPr>
              <a:t>doc</a:t>
            </a:r>
            <a:r>
              <a:rPr lang="es-MX" sz="1400" dirty="0">
                <a:latin typeface="Myriad Pro Light"/>
              </a:rPr>
              <a:t>/proyecto/09-Fases/ 0x-”Proceso</a:t>
            </a:r>
            <a:r>
              <a:rPr lang="es-MX" sz="1400" dirty="0" smtClean="0">
                <a:latin typeface="Myriad Pro Light"/>
              </a:rPr>
              <a:t>”/Evidencia. </a:t>
            </a:r>
          </a:p>
        </p:txBody>
      </p:sp>
      <p:sp>
        <p:nvSpPr>
          <p:cNvPr id="24" name="CuadroTexto 23"/>
          <p:cNvSpPr txBox="1"/>
          <p:nvPr/>
        </p:nvSpPr>
        <p:spPr>
          <a:xfrm>
            <a:off x="314080" y="3531284"/>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5. Verificación y Aprobación del plan integral de proyecto.  </a:t>
            </a:r>
            <a:endParaRPr lang="es-MX" sz="1400" dirty="0">
              <a:latin typeface="Myriad Pro Light"/>
              <a:cs typeface="Times New Roman" panose="02020603050405020304" pitchFamily="18" charset="0"/>
            </a:endParaRPr>
          </a:p>
        </p:txBody>
      </p:sp>
      <p:sp>
        <p:nvSpPr>
          <p:cNvPr id="25" name="CuadroTexto 24"/>
          <p:cNvSpPr txBox="1"/>
          <p:nvPr/>
        </p:nvSpPr>
        <p:spPr>
          <a:xfrm>
            <a:off x="318296" y="3532839"/>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Entregar y Revisar plan integral de proyecto.  </a:t>
            </a:r>
            <a:endParaRPr lang="es-MX" sz="1400" dirty="0">
              <a:latin typeface="Myriad Pro Light"/>
              <a:cs typeface="Times New Roman" panose="02020603050405020304" pitchFamily="18" charset="0"/>
            </a:endParaRPr>
          </a:p>
        </p:txBody>
      </p:sp>
      <p:sp>
        <p:nvSpPr>
          <p:cNvPr id="26" name="CuadroTexto 25"/>
          <p:cNvSpPr txBox="1"/>
          <p:nvPr/>
        </p:nvSpPr>
        <p:spPr>
          <a:xfrm>
            <a:off x="314479" y="3552341"/>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Asignar recursos humanos al sistema.  </a:t>
            </a:r>
            <a:endParaRPr lang="es-MX" sz="1400" dirty="0">
              <a:latin typeface="Myriad Pro Light"/>
              <a:cs typeface="Times New Roman" panose="02020603050405020304" pitchFamily="18" charset="0"/>
            </a:endParaRPr>
          </a:p>
        </p:txBody>
      </p:sp>
      <p:sp>
        <p:nvSpPr>
          <p:cNvPr id="28" name="CuadroTexto 27"/>
          <p:cNvSpPr txBox="1"/>
          <p:nvPr/>
        </p:nvSpPr>
        <p:spPr>
          <a:xfrm>
            <a:off x="336430" y="3558626"/>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9. Realizar </a:t>
            </a:r>
            <a:r>
              <a:rPr lang="es-MX" sz="1400" dirty="0" err="1" smtClean="0">
                <a:latin typeface="Myriad Pro Light"/>
                <a:cs typeface="Times New Roman" panose="02020603050405020304" pitchFamily="18" charset="0"/>
              </a:rPr>
              <a:t>Kick</a:t>
            </a:r>
            <a:r>
              <a:rPr lang="es-MX" sz="1400" dirty="0" smtClean="0">
                <a:latin typeface="Myriad Pro Light"/>
                <a:cs typeface="Times New Roman" panose="02020603050405020304" pitchFamily="18" charset="0"/>
              </a:rPr>
              <a:t> Off Externo.  </a:t>
            </a:r>
            <a:endParaRPr lang="es-MX" sz="1400" dirty="0">
              <a:latin typeface="Myriad Pro Light"/>
              <a:cs typeface="Times New Roman" panose="02020603050405020304" pitchFamily="18" charset="0"/>
            </a:endParaRPr>
          </a:p>
        </p:txBody>
      </p:sp>
      <p:sp>
        <p:nvSpPr>
          <p:cNvPr id="29" name="CuadroTexto 28"/>
          <p:cNvSpPr txBox="1"/>
          <p:nvPr/>
        </p:nvSpPr>
        <p:spPr>
          <a:xfrm>
            <a:off x="307969" y="3546742"/>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11. Calidad PPQA.  </a:t>
            </a:r>
            <a:endParaRPr lang="es-MX" sz="1400" dirty="0">
              <a:latin typeface="Myriad Pro Light"/>
              <a:cs typeface="Times New Roman" panose="02020603050405020304" pitchFamily="18" charset="0"/>
            </a:endParaRPr>
          </a:p>
        </p:txBody>
      </p:sp>
      <p:sp>
        <p:nvSpPr>
          <p:cNvPr id="33" name="CuadroTexto 32"/>
          <p:cNvSpPr txBox="1"/>
          <p:nvPr/>
        </p:nvSpPr>
        <p:spPr>
          <a:xfrm>
            <a:off x="301577" y="3566244"/>
            <a:ext cx="7488832" cy="30777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r>
              <a:rPr lang="es-MX" dirty="0" smtClean="0"/>
              <a:t>12. </a:t>
            </a:r>
            <a:r>
              <a:rPr lang="es-MX" dirty="0"/>
              <a:t>Subir documentos a línea base de Recepción e Inicio de Proyecto.  </a:t>
            </a:r>
          </a:p>
        </p:txBody>
      </p:sp>
      <p:grpSp>
        <p:nvGrpSpPr>
          <p:cNvPr id="9" name="Grupo 8"/>
          <p:cNvGrpSpPr/>
          <p:nvPr/>
        </p:nvGrpSpPr>
        <p:grpSpPr>
          <a:xfrm>
            <a:off x="323528" y="4332410"/>
            <a:ext cx="8496944" cy="997218"/>
            <a:chOff x="323528" y="4332410"/>
            <a:chExt cx="8496944" cy="997218"/>
          </a:xfrm>
        </p:grpSpPr>
        <p:sp>
          <p:nvSpPr>
            <p:cNvPr id="34" name="CuadroTexto 33"/>
            <p:cNvSpPr txBox="1"/>
            <p:nvPr/>
          </p:nvSpPr>
          <p:spPr>
            <a:xfrm>
              <a:off x="323528" y="4332410"/>
              <a:ext cx="8496944" cy="954107"/>
            </a:xfrm>
            <a:prstGeom prst="rect">
              <a:avLst/>
            </a:prstGeom>
            <a:noFill/>
          </p:spPr>
          <p:txBody>
            <a:bodyPr wrap="square" rtlCol="0">
              <a:spAutoFit/>
            </a:bodyPr>
            <a:lstStyle/>
            <a:p>
              <a:pPr marL="342900" indent="-342900" algn="just">
                <a:buAutoNum type="arabicPeriod"/>
              </a:pPr>
              <a:r>
                <a:rPr lang="es-MX" sz="1400" dirty="0" smtClean="0">
                  <a:latin typeface="Myriad Pro Light"/>
                </a:rPr>
                <a:t>El Project Manager del área seleccionará la opción adecuada del desarrollo del proyecto a través del proceso de toma de decisiones (FO-DE-015) y de la matriz de toma de decisiones (FO-FR-011) una vez realizada esta acción se realizará una revisión por pares con el </a:t>
              </a:r>
              <a:r>
                <a:rPr lang="es-MX" sz="1400" dirty="0" err="1" smtClean="0">
                  <a:latin typeface="Myriad Pro Light"/>
                </a:rPr>
                <a:t>Chief</a:t>
              </a:r>
              <a:r>
                <a:rPr lang="es-MX" sz="1400" dirty="0" smtClean="0">
                  <a:latin typeface="Myriad Pro Light"/>
                </a:rPr>
                <a:t> </a:t>
              </a:r>
              <a:r>
                <a:rPr lang="es-MX" sz="1400" dirty="0" err="1" smtClean="0">
                  <a:latin typeface="Myriad Pro Light"/>
                </a:rPr>
                <a:t>Information</a:t>
              </a:r>
              <a:r>
                <a:rPr lang="es-MX" sz="1400" dirty="0" smtClean="0">
                  <a:latin typeface="Myriad Pro Light"/>
                </a:rPr>
                <a:t> </a:t>
              </a:r>
              <a:r>
                <a:rPr lang="es-MX" sz="1400" dirty="0" err="1" smtClean="0">
                  <a:latin typeface="Myriad Pro Light"/>
                </a:rPr>
                <a:t>Officer</a:t>
              </a:r>
              <a:r>
                <a:rPr lang="es-MX" sz="1400" dirty="0" smtClean="0">
                  <a:latin typeface="Myriad Pro Light"/>
                </a:rPr>
                <a:t> (Ver flujo de aprobación).</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4996253"/>
              <a:ext cx="295275" cy="333375"/>
            </a:xfrm>
            <a:prstGeom prst="rect">
              <a:avLst/>
            </a:prstGeom>
          </p:spPr>
        </p:pic>
      </p:grpSp>
      <p:grpSp>
        <p:nvGrpSpPr>
          <p:cNvPr id="15" name="Grupo 14"/>
          <p:cNvGrpSpPr/>
          <p:nvPr/>
        </p:nvGrpSpPr>
        <p:grpSpPr>
          <a:xfrm>
            <a:off x="354630" y="4360515"/>
            <a:ext cx="8617010" cy="861761"/>
            <a:chOff x="347657" y="5389227"/>
            <a:chExt cx="8617010" cy="861761"/>
          </a:xfrm>
        </p:grpSpPr>
        <p:grpSp>
          <p:nvGrpSpPr>
            <p:cNvPr id="35" name="Grupo 34"/>
            <p:cNvGrpSpPr/>
            <p:nvPr/>
          </p:nvGrpSpPr>
          <p:grpSpPr>
            <a:xfrm>
              <a:off x="347657" y="5389227"/>
              <a:ext cx="8496944" cy="837677"/>
              <a:chOff x="323528" y="4332410"/>
              <a:chExt cx="8496944" cy="837677"/>
            </a:xfrm>
          </p:grpSpPr>
          <p:sp>
            <p:nvSpPr>
              <p:cNvPr id="38" name="CuadroTexto 37"/>
              <p:cNvSpPr txBox="1"/>
              <p:nvPr/>
            </p:nvSpPr>
            <p:spPr>
              <a:xfrm>
                <a:off x="323528" y="4332410"/>
                <a:ext cx="8496944" cy="738664"/>
              </a:xfrm>
              <a:prstGeom prst="rect">
                <a:avLst/>
              </a:prstGeom>
              <a:noFill/>
            </p:spPr>
            <p:txBody>
              <a:bodyPr wrap="square" rtlCol="0">
                <a:spAutoFit/>
              </a:bodyPr>
              <a:lstStyle/>
              <a:p>
                <a:pPr algn="just"/>
                <a:r>
                  <a:rPr lang="es-MX" sz="1400" dirty="0" smtClean="0">
                    <a:latin typeface="Myriad Pro Light"/>
                  </a:rPr>
                  <a:t>2.   El Project Manager realizará la matriz de adaptación (FO-DE-006), esta matriz se elaborará evaluando   aspectos del equipo de trabajo y las estimaciones iniciales de esfuerzo una vez terminada esta actividad será compartida al equipo de trabajo por correo electrónico (Ver flujo de aprobación)  </a:t>
                </a:r>
              </a:p>
            </p:txBody>
          </p: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669" y="4836712"/>
                <a:ext cx="295275" cy="333375"/>
              </a:xfrm>
              <a:prstGeom prst="rect">
                <a:avLst/>
              </a:prstGeom>
            </p:spPr>
          </p:pic>
        </p:gr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73" y="5854088"/>
              <a:ext cx="443594" cy="396900"/>
            </a:xfrm>
            <a:prstGeom prst="rect">
              <a:avLst/>
            </a:prstGeom>
          </p:spPr>
        </p:pic>
      </p:grpSp>
      <p:grpSp>
        <p:nvGrpSpPr>
          <p:cNvPr id="43" name="Grupo 42"/>
          <p:cNvGrpSpPr/>
          <p:nvPr/>
        </p:nvGrpSpPr>
        <p:grpSpPr>
          <a:xfrm>
            <a:off x="349376" y="4360903"/>
            <a:ext cx="8617010" cy="861761"/>
            <a:chOff x="347657" y="5389227"/>
            <a:chExt cx="8617010" cy="861761"/>
          </a:xfrm>
        </p:grpSpPr>
        <p:sp>
          <p:nvSpPr>
            <p:cNvPr id="46" name="CuadroTexto 45"/>
            <p:cNvSpPr txBox="1"/>
            <p:nvPr/>
          </p:nvSpPr>
          <p:spPr>
            <a:xfrm>
              <a:off x="347657" y="5389227"/>
              <a:ext cx="8496944" cy="738664"/>
            </a:xfrm>
            <a:prstGeom prst="rect">
              <a:avLst/>
            </a:prstGeom>
            <a:noFill/>
          </p:spPr>
          <p:txBody>
            <a:bodyPr wrap="square" rtlCol="0">
              <a:spAutoFit/>
            </a:bodyPr>
            <a:lstStyle/>
            <a:p>
              <a:pPr algn="just"/>
              <a:r>
                <a:rPr lang="es-MX" sz="1400" dirty="0">
                  <a:latin typeface="Myriad Pro Light"/>
                </a:rPr>
                <a:t>3</a:t>
              </a:r>
              <a:r>
                <a:rPr lang="es-MX" sz="1400" dirty="0" smtClean="0">
                  <a:latin typeface="Myriad Pro Light"/>
                </a:rPr>
                <a:t>.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y Project Manager negociarán la asignación de los involucrados en el proyecto, una vez realizada esta negociación sobre los recursos disponibles para la planeación el Project Manager notificará a los involucrados sobre el proyecto.</a:t>
              </a:r>
            </a:p>
          </p:txBody>
        </p:sp>
        <p:pic>
          <p:nvPicPr>
            <p:cNvPr id="45" name="Imagen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073" y="5854088"/>
              <a:ext cx="443594" cy="396900"/>
            </a:xfrm>
            <a:prstGeom prst="rect">
              <a:avLst/>
            </a:prstGeom>
          </p:spPr>
        </p:pic>
      </p:grpSp>
      <p:sp>
        <p:nvSpPr>
          <p:cNvPr id="51" name="CuadroTexto 50"/>
          <p:cNvSpPr txBox="1"/>
          <p:nvPr/>
        </p:nvSpPr>
        <p:spPr>
          <a:xfrm>
            <a:off x="-563758" y="4360515"/>
            <a:ext cx="9459107" cy="523220"/>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5. Una vez terminado el plan integral de proyecto será aplicado el flujo de aprobación y será registrado en el historial de revisiones.  </a:t>
            </a:r>
            <a:endParaRPr lang="es-MX" sz="1400" dirty="0">
              <a:latin typeface="Myriad Pro Light"/>
              <a:cs typeface="Times New Roman" panose="02020603050405020304" pitchFamily="18" charset="0"/>
            </a:endParaRPr>
          </a:p>
        </p:txBody>
      </p:sp>
      <p:grpSp>
        <p:nvGrpSpPr>
          <p:cNvPr id="22" name="Grupo 21"/>
          <p:cNvGrpSpPr/>
          <p:nvPr/>
        </p:nvGrpSpPr>
        <p:grpSpPr>
          <a:xfrm>
            <a:off x="354630" y="4370095"/>
            <a:ext cx="9157567" cy="2308324"/>
            <a:chOff x="4254580" y="5503849"/>
            <a:chExt cx="8496944" cy="2308324"/>
          </a:xfrm>
        </p:grpSpPr>
        <p:sp>
          <p:nvSpPr>
            <p:cNvPr id="49" name="CuadroTexto 48"/>
            <p:cNvSpPr txBox="1"/>
            <p:nvPr/>
          </p:nvSpPr>
          <p:spPr>
            <a:xfrm>
              <a:off x="4254580" y="5503849"/>
              <a:ext cx="8496944" cy="2308324"/>
            </a:xfrm>
            <a:prstGeom prst="rect">
              <a:avLst/>
            </a:prstGeom>
            <a:noFill/>
          </p:spPr>
          <p:txBody>
            <a:bodyPr wrap="square" rtlCol="0">
              <a:spAutoFit/>
            </a:bodyPr>
            <a:lstStyle/>
            <a:p>
              <a:pPr marL="342900" indent="-342900" algn="just">
                <a:buAutoNum type="arabicPeriod" startAt="4"/>
              </a:pPr>
              <a:r>
                <a:rPr lang="es-MX" sz="900" dirty="0" smtClean="0">
                  <a:latin typeface="Myriad Pro Light"/>
                </a:rPr>
                <a:t>En esta actividad el Project Manager realizará el plan integral de proyecto (FO-DE-010) en este documento se describen los siguientes temas: </a:t>
              </a:r>
            </a:p>
            <a:p>
              <a:pPr marL="800100" lvl="1" indent="-342900" algn="just">
                <a:buFont typeface="Arial" panose="020B0604020202020204" pitchFamily="34" charset="0"/>
                <a:buChar char="•"/>
              </a:pPr>
              <a:r>
                <a:rPr lang="es-MX" sz="900" dirty="0" smtClean="0">
                  <a:latin typeface="Myriad Pro Light"/>
                </a:rPr>
                <a:t>Descripción del proyecto</a:t>
              </a:r>
            </a:p>
            <a:p>
              <a:pPr marL="800100" lvl="1" indent="-342900" algn="just">
                <a:buFont typeface="Arial" panose="020B0604020202020204" pitchFamily="34" charset="0"/>
                <a:buChar char="•"/>
              </a:pPr>
              <a:r>
                <a:rPr lang="es-MX" sz="900" dirty="0" smtClean="0">
                  <a:latin typeface="Myriad Pro Light"/>
                </a:rPr>
                <a:t>Temas Generales</a:t>
              </a:r>
            </a:p>
            <a:p>
              <a:pPr marL="800100" lvl="1" indent="-342900" algn="just">
                <a:buFont typeface="Arial" panose="020B0604020202020204" pitchFamily="34" charset="0"/>
                <a:buChar char="•"/>
              </a:pPr>
              <a:r>
                <a:rPr lang="es-MX" sz="900" dirty="0" smtClean="0">
                  <a:latin typeface="Myriad Pro Light"/>
                </a:rPr>
                <a:t>Alcance </a:t>
              </a:r>
            </a:p>
            <a:p>
              <a:pPr marL="800100" lvl="1" indent="-342900" algn="just">
                <a:buFont typeface="Arial" panose="020B0604020202020204" pitchFamily="34" charset="0"/>
                <a:buChar char="•"/>
              </a:pPr>
              <a:r>
                <a:rPr lang="es-MX" sz="900" dirty="0" smtClean="0">
                  <a:latin typeface="Myriad Pro Light"/>
                </a:rPr>
                <a:t>Estrategia de desarrollo y Recursos Humanos </a:t>
              </a:r>
            </a:p>
            <a:p>
              <a:pPr marL="800100" lvl="1" indent="-342900" algn="just">
                <a:buFont typeface="Arial" panose="020B0604020202020204" pitchFamily="34" charset="0"/>
                <a:buChar char="•"/>
              </a:pPr>
              <a:r>
                <a:rPr lang="es-MX" sz="900" dirty="0" smtClean="0">
                  <a:latin typeface="Myriad Pro Light"/>
                </a:rPr>
                <a:t>Cronograma de trabajo</a:t>
              </a:r>
            </a:p>
            <a:p>
              <a:pPr marL="800100" lvl="1" indent="-342900" algn="just">
                <a:buFont typeface="Arial" panose="020B0604020202020204" pitchFamily="34" charset="0"/>
                <a:buChar char="•"/>
              </a:pPr>
              <a:r>
                <a:rPr lang="es-MX" sz="900" dirty="0" smtClean="0">
                  <a:latin typeface="Myriad Pro Light"/>
                </a:rPr>
                <a:t>Plan de Calidad</a:t>
              </a:r>
            </a:p>
            <a:p>
              <a:pPr marL="800100" lvl="1" indent="-342900" algn="just">
                <a:buFont typeface="Arial" panose="020B0604020202020204" pitchFamily="34" charset="0"/>
                <a:buChar char="•"/>
              </a:pPr>
              <a:r>
                <a:rPr lang="es-MX" sz="900" dirty="0" smtClean="0">
                  <a:latin typeface="Myriad Pro Light"/>
                </a:rPr>
                <a:t>Plan de comunicación y datos .</a:t>
              </a:r>
            </a:p>
            <a:p>
              <a:pPr marL="800100" lvl="1" indent="-342900" algn="just">
                <a:buFont typeface="Arial" panose="020B0604020202020204" pitchFamily="34" charset="0"/>
                <a:buChar char="•"/>
              </a:pPr>
              <a:r>
                <a:rPr lang="es-MX" sz="900" dirty="0" smtClean="0">
                  <a:latin typeface="Myriad Pro Light"/>
                </a:rPr>
                <a:t>Infraestructura y Adquisiciones</a:t>
              </a:r>
            </a:p>
            <a:p>
              <a:pPr marL="800100" lvl="1" indent="-342900" algn="just">
                <a:buFont typeface="Arial" panose="020B0604020202020204" pitchFamily="34" charset="0"/>
                <a:buChar char="•"/>
              </a:pPr>
              <a:r>
                <a:rPr lang="es-MX" sz="900" dirty="0" smtClean="0">
                  <a:latin typeface="Myriad Pro Light"/>
                </a:rPr>
                <a:t>Flujo de Aprobación</a:t>
              </a:r>
            </a:p>
            <a:p>
              <a:pPr marL="800100" lvl="1" indent="-342900" algn="just">
                <a:buFont typeface="Arial" panose="020B0604020202020204" pitchFamily="34" charset="0"/>
                <a:buChar char="•"/>
              </a:pPr>
              <a:r>
                <a:rPr lang="es-MX" sz="900" dirty="0" smtClean="0">
                  <a:latin typeface="Myriad Pro Light"/>
                </a:rPr>
                <a:t>Gestión de Riesgos</a:t>
              </a:r>
            </a:p>
            <a:p>
              <a:pPr marL="800100" lvl="1" indent="-342900" algn="just">
                <a:buFont typeface="Arial" panose="020B0604020202020204" pitchFamily="34" charset="0"/>
                <a:buChar char="•"/>
              </a:pPr>
              <a:r>
                <a:rPr lang="es-MX" sz="900" dirty="0" smtClean="0">
                  <a:latin typeface="Myriad Pro Light"/>
                </a:rPr>
                <a:t>Reuniones de Seguimiento</a:t>
              </a:r>
            </a:p>
            <a:p>
              <a:pPr marL="800100" lvl="1" indent="-342900" algn="just">
                <a:buFont typeface="Arial" panose="020B0604020202020204" pitchFamily="34" charset="0"/>
                <a:buChar char="•"/>
              </a:pPr>
              <a:r>
                <a:rPr lang="es-MX" sz="900" dirty="0" smtClean="0">
                  <a:latin typeface="Myriad Pro Light"/>
                </a:rPr>
                <a:t>Acuerdos y Desviaciones </a:t>
              </a:r>
            </a:p>
            <a:p>
              <a:pPr marL="800100" lvl="1" indent="-342900" algn="just">
                <a:buFont typeface="Arial" panose="020B0604020202020204" pitchFamily="34" charset="0"/>
                <a:buChar char="•"/>
              </a:pPr>
              <a:r>
                <a:rPr lang="es-MX" sz="900" dirty="0" smtClean="0">
                  <a:latin typeface="Myriad Pro Light"/>
                </a:rPr>
                <a:t>Indicadores de proyecto</a:t>
              </a:r>
            </a:p>
            <a:p>
              <a:pPr marL="800100" lvl="1" indent="-342900" algn="just">
                <a:buFont typeface="Arial" panose="020B0604020202020204" pitchFamily="34" charset="0"/>
                <a:buChar char="•"/>
              </a:pPr>
              <a:r>
                <a:rPr lang="es-MX" sz="900" dirty="0" smtClean="0">
                  <a:latin typeface="Myriad Pro Light"/>
                </a:rPr>
                <a:t>Ambientes de trabajo</a:t>
              </a:r>
            </a:p>
            <a:p>
              <a:pPr algn="just"/>
              <a:r>
                <a:rPr lang="es-MX" sz="900" dirty="0" smtClean="0">
                  <a:latin typeface="Myriad Pro Light"/>
                </a:rPr>
                <a:t>(Este documento se actualiza constante mente durante el  desarrollo del proyecto). </a:t>
              </a:r>
            </a:p>
          </p:txBody>
        </p:sp>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4389" y="5825619"/>
              <a:ext cx="295275" cy="333375"/>
            </a:xfrm>
            <a:prstGeom prst="rect">
              <a:avLst/>
            </a:prstGeom>
          </p:spPr>
        </p:pic>
      </p:grpSp>
      <p:sp>
        <p:nvSpPr>
          <p:cNvPr id="52" name="CuadroTexto 51"/>
          <p:cNvSpPr txBox="1"/>
          <p:nvPr/>
        </p:nvSpPr>
        <p:spPr>
          <a:xfrm>
            <a:off x="-602251" y="4343417"/>
            <a:ext cx="8856984" cy="1169551"/>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En esta actividad el Project Manager será el encargado de revisar con el equipo de trabajo las horas estimadas para cada actividad así mismo integrara los cronogramas de cada una de las áreas interesadas (Operaciones, Auditorias PPQA, Auditorias CM) una vez integrados los </a:t>
            </a:r>
            <a:r>
              <a:rPr lang="es-MX" sz="1400" dirty="0" err="1" smtClean="0">
                <a:latin typeface="Myriad Pro Light"/>
                <a:cs typeface="Times New Roman" panose="02020603050405020304" pitchFamily="18" charset="0"/>
              </a:rPr>
              <a:t>cronogrmas</a:t>
            </a:r>
            <a:r>
              <a:rPr lang="es-MX" sz="1400" dirty="0" smtClean="0">
                <a:latin typeface="Myriad Pro Light"/>
                <a:cs typeface="Times New Roman" panose="02020603050405020304" pitchFamily="18" charset="0"/>
              </a:rPr>
              <a:t> serán registradas en el historial de revisiones, tan pronto como se integren, el Project Manager le comunicara el cronograma de trabajo al cliente .  </a:t>
            </a:r>
            <a:endParaRPr lang="es-MX" sz="1400" dirty="0">
              <a:latin typeface="Myriad Pro Light"/>
              <a:cs typeface="Times New Roman" panose="02020603050405020304" pitchFamily="18" charset="0"/>
            </a:endParaRPr>
          </a:p>
        </p:txBody>
      </p:sp>
      <p:grpSp>
        <p:nvGrpSpPr>
          <p:cNvPr id="55" name="Grupo 54"/>
          <p:cNvGrpSpPr/>
          <p:nvPr/>
        </p:nvGrpSpPr>
        <p:grpSpPr>
          <a:xfrm>
            <a:off x="-556664" y="4361555"/>
            <a:ext cx="9157400" cy="946517"/>
            <a:chOff x="5423712" y="6080643"/>
            <a:chExt cx="7649051" cy="946517"/>
          </a:xfrm>
        </p:grpSpPr>
        <p:sp>
          <p:nvSpPr>
            <p:cNvPr id="53" name="CuadroTexto 52"/>
            <p:cNvSpPr txBox="1"/>
            <p:nvPr/>
          </p:nvSpPr>
          <p:spPr>
            <a:xfrm>
              <a:off x="5423712" y="6080643"/>
              <a:ext cx="7649051" cy="738664"/>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El Project Manager del área será el encargado de asignar los recursos y las horas de planeación relacionadas al proyecto al sistema </a:t>
              </a:r>
              <a:r>
                <a:rPr lang="es-MX" sz="1400" dirty="0" err="1" smtClean="0">
                  <a:latin typeface="Myriad Pro Light"/>
                  <a:cs typeface="Times New Roman" panose="02020603050405020304" pitchFamily="18" charset="0"/>
                </a:rPr>
                <a:t>Epicor</a:t>
              </a:r>
              <a:r>
                <a:rPr lang="es-MX" sz="1400" dirty="0" smtClean="0">
                  <a:latin typeface="Myriad Pro Light"/>
                  <a:cs typeface="Times New Roman" panose="02020603050405020304" pitchFamily="18" charset="0"/>
                </a:rPr>
                <a:t>, así mismo se les notificará a los RH del proyecto sobre la asignación por correo electrónico .  </a:t>
              </a:r>
              <a:endParaRPr lang="es-MX" sz="1400" dirty="0">
                <a:latin typeface="Myriad Pro Light"/>
                <a:cs typeface="Times New Roman" panose="02020603050405020304" pitchFamily="18" charset="0"/>
              </a:endParaRPr>
            </a:p>
          </p:txBody>
        </p:sp>
        <p:pic>
          <p:nvPicPr>
            <p:cNvPr id="54" name="Imagen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864" y="6576163"/>
              <a:ext cx="504056" cy="450997"/>
            </a:xfrm>
            <a:prstGeom prst="rect">
              <a:avLst/>
            </a:prstGeom>
          </p:spPr>
        </p:pic>
      </p:grpSp>
      <p:sp>
        <p:nvSpPr>
          <p:cNvPr id="56" name="CuadroTexto 55"/>
          <p:cNvSpPr txBox="1"/>
          <p:nvPr/>
        </p:nvSpPr>
        <p:spPr>
          <a:xfrm>
            <a:off x="354690" y="3552434"/>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Realizar </a:t>
            </a:r>
            <a:r>
              <a:rPr lang="es-MX" sz="1400" dirty="0" err="1" smtClean="0">
                <a:latin typeface="Myriad Pro Light"/>
                <a:cs typeface="Times New Roman" panose="02020603050405020304" pitchFamily="18" charset="0"/>
              </a:rPr>
              <a:t>Kick</a:t>
            </a:r>
            <a:r>
              <a:rPr lang="es-MX" sz="1400" dirty="0" smtClean="0">
                <a:latin typeface="Myriad Pro Light"/>
                <a:cs typeface="Times New Roman" panose="02020603050405020304" pitchFamily="18" charset="0"/>
              </a:rPr>
              <a:t> off Interno.  </a:t>
            </a:r>
            <a:endParaRPr lang="es-MX" sz="1400" dirty="0">
              <a:latin typeface="Myriad Pro Light"/>
              <a:cs typeface="Times New Roman" panose="02020603050405020304" pitchFamily="18" charset="0"/>
            </a:endParaRPr>
          </a:p>
        </p:txBody>
      </p:sp>
      <p:grpSp>
        <p:nvGrpSpPr>
          <p:cNvPr id="58" name="Grupo 57"/>
          <p:cNvGrpSpPr/>
          <p:nvPr/>
        </p:nvGrpSpPr>
        <p:grpSpPr>
          <a:xfrm>
            <a:off x="-556313" y="4376138"/>
            <a:ext cx="9152167" cy="1303518"/>
            <a:chOff x="4685027" y="7422179"/>
            <a:chExt cx="9144000" cy="1303518"/>
          </a:xfrm>
        </p:grpSpPr>
        <p:sp>
          <p:nvSpPr>
            <p:cNvPr id="27" name="CuadroTexto 26"/>
            <p:cNvSpPr txBox="1"/>
            <p:nvPr/>
          </p:nvSpPr>
          <p:spPr>
            <a:xfrm>
              <a:off x="4685027" y="7422179"/>
              <a:ext cx="9144000" cy="1169551"/>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a:t>
              </a:r>
              <a:r>
                <a:rPr lang="es-MX" sz="1400" dirty="0">
                  <a:latin typeface="Myriad Pro Light"/>
                  <a:cs typeface="Times New Roman" panose="02020603050405020304" pitchFamily="18" charset="0"/>
                </a:rPr>
                <a:t> </a:t>
              </a:r>
              <a:r>
                <a:rPr lang="es-MX" sz="1400" dirty="0" smtClean="0">
                  <a:latin typeface="Myriad Pro Light"/>
                  <a:cs typeface="Times New Roman" panose="02020603050405020304" pitchFamily="18" charset="0"/>
                </a:rPr>
                <a:t>En caso de requerirse se realizará el </a:t>
              </a:r>
              <a:r>
                <a:rPr lang="es-MX" sz="1400" dirty="0" err="1" smtClean="0">
                  <a:latin typeface="Myriad Pro Light"/>
                  <a:cs typeface="Times New Roman" panose="02020603050405020304" pitchFamily="18" charset="0"/>
                </a:rPr>
                <a:t>kick</a:t>
              </a:r>
              <a:r>
                <a:rPr lang="es-MX" sz="1400" dirty="0" smtClean="0">
                  <a:latin typeface="Myriad Pro Light"/>
                  <a:cs typeface="Times New Roman" panose="02020603050405020304" pitchFamily="18" charset="0"/>
                </a:rPr>
                <a:t> off interno en el cual participaran las áreas involucradas de CITI, el Project Manager será el encargado de realizar el meeting, para esta sección el Project Manager realizará la presentación en el formato (FO-DE-035), en dicha reunión será necesario que se asegure que todos los participantes vean los puntos importantes y se resuelvan las dudas, así mismo se registrará la reunión en el plan integral de proyecto bajo la pestaña reuniones de seguimiento.  </a:t>
              </a:r>
              <a:endParaRPr lang="es-MX" sz="1400" dirty="0">
                <a:latin typeface="Myriad Pro Light"/>
                <a:cs typeface="Times New Roman" panose="02020603050405020304" pitchFamily="18" charset="0"/>
              </a:endParaRPr>
            </a:p>
          </p:txBody>
        </p:sp>
        <p:pic>
          <p:nvPicPr>
            <p:cNvPr id="57" name="Imagen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3673" y="8392322"/>
              <a:ext cx="295275" cy="333375"/>
            </a:xfrm>
            <a:prstGeom prst="rect">
              <a:avLst/>
            </a:prstGeom>
          </p:spPr>
        </p:pic>
      </p:grpSp>
      <p:grpSp>
        <p:nvGrpSpPr>
          <p:cNvPr id="59" name="Grupo 58"/>
          <p:cNvGrpSpPr/>
          <p:nvPr/>
        </p:nvGrpSpPr>
        <p:grpSpPr>
          <a:xfrm>
            <a:off x="-577764" y="4384556"/>
            <a:ext cx="9144000" cy="1658108"/>
            <a:chOff x="4685027" y="7422179"/>
            <a:chExt cx="9144000" cy="1658108"/>
          </a:xfrm>
        </p:grpSpPr>
        <p:sp>
          <p:nvSpPr>
            <p:cNvPr id="60" name="CuadroTexto 59"/>
            <p:cNvSpPr txBox="1"/>
            <p:nvPr/>
          </p:nvSpPr>
          <p:spPr>
            <a:xfrm>
              <a:off x="4685027" y="7422179"/>
              <a:ext cx="9144000" cy="1384995"/>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9.  En caso de requerirse se realizará el </a:t>
              </a:r>
              <a:r>
                <a:rPr lang="es-MX" sz="1400" dirty="0" err="1" smtClean="0">
                  <a:latin typeface="Myriad Pro Light"/>
                  <a:cs typeface="Times New Roman" panose="02020603050405020304" pitchFamily="18" charset="0"/>
                </a:rPr>
                <a:t>kick</a:t>
              </a:r>
              <a:r>
                <a:rPr lang="es-MX" sz="1400" dirty="0" smtClean="0">
                  <a:latin typeface="Myriad Pro Light"/>
                  <a:cs typeface="Times New Roman" panose="02020603050405020304" pitchFamily="18" charset="0"/>
                </a:rPr>
                <a:t> off externo en el cual participaran las áreas involucradas de CITI y el cliente, el Project Manager será el encargado de realizar el meeting, para esta sección el Project Manager realizará la presentación en el formato (FO-DE-035), en dicha reunión será necesario que se asegure que todos los participantes vean los puntos importantes y se resuelvan las dudas, así mismo se registrará la reunión en el plan integral de proyecto bajo la pestaña reuniones de seguimiento.  </a:t>
              </a:r>
              <a:endParaRPr lang="es-MX" sz="1400" dirty="0">
                <a:latin typeface="Myriad Pro Light"/>
                <a:cs typeface="Times New Roman" panose="02020603050405020304" pitchFamily="18" charset="0"/>
              </a:endParaRPr>
            </a:p>
          </p:txBody>
        </p:sp>
        <p:pic>
          <p:nvPicPr>
            <p:cNvPr id="61" name="Imagen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93" y="8746912"/>
              <a:ext cx="295275" cy="333375"/>
            </a:xfrm>
            <a:prstGeom prst="rect">
              <a:avLst/>
            </a:prstGeom>
          </p:spPr>
        </p:pic>
      </p:grpSp>
      <p:sp>
        <p:nvSpPr>
          <p:cNvPr id="62" name="CuadroTexto 61"/>
          <p:cNvSpPr txBox="1"/>
          <p:nvPr/>
        </p:nvSpPr>
        <p:spPr>
          <a:xfrm>
            <a:off x="302096" y="3566290"/>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10. Administración de Configuración CM.  </a:t>
            </a:r>
            <a:endParaRPr lang="es-MX" sz="1400" dirty="0">
              <a:latin typeface="Myriad Pro Light"/>
              <a:cs typeface="Times New Roman" panose="02020603050405020304" pitchFamily="18" charset="0"/>
            </a:endParaRPr>
          </a:p>
        </p:txBody>
      </p:sp>
      <p:sp>
        <p:nvSpPr>
          <p:cNvPr id="63" name="CuadroTexto 62"/>
          <p:cNvSpPr txBox="1"/>
          <p:nvPr/>
        </p:nvSpPr>
        <p:spPr>
          <a:xfrm>
            <a:off x="-638452" y="4365049"/>
            <a:ext cx="9438596" cy="1384995"/>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lgn="just"/>
            <a:r>
              <a:rPr lang="es-MX" dirty="0"/>
              <a:t>10. </a:t>
            </a:r>
            <a:r>
              <a:rPr lang="es-MX" dirty="0" smtClean="0"/>
              <a:t>    </a:t>
            </a:r>
            <a:r>
              <a:rPr lang="es-ES_tradnl" dirty="0" smtClean="0"/>
              <a:t>En </a:t>
            </a:r>
            <a:r>
              <a:rPr lang="es-ES_tradnl" dirty="0"/>
              <a:t>esta actividad el Project Manager enviará la notificación al </a:t>
            </a:r>
            <a:r>
              <a:rPr lang="es-ES_tradnl" dirty="0" err="1"/>
              <a:t>Configuration</a:t>
            </a:r>
            <a:r>
              <a:rPr lang="es-ES_tradnl" dirty="0"/>
              <a:t> Manager sobre la elaboración del plan de auditorías de </a:t>
            </a:r>
            <a:r>
              <a:rPr lang="es-ES_tradnl" dirty="0" err="1"/>
              <a:t>Configuracion</a:t>
            </a:r>
            <a:r>
              <a:rPr lang="es-ES_tradnl" dirty="0"/>
              <a:t>, así  mismo se conciliaran los planes entre el </a:t>
            </a:r>
            <a:r>
              <a:rPr lang="es-ES_tradnl" dirty="0" err="1"/>
              <a:t>Configuration</a:t>
            </a:r>
            <a:r>
              <a:rPr lang="es-ES_tradnl" dirty="0"/>
              <a:t> Manager y Project Manager, en caso de tener </a:t>
            </a:r>
            <a:r>
              <a:rPr lang="es-ES_tradnl" dirty="0" smtClean="0"/>
              <a:t>programadas </a:t>
            </a:r>
            <a:r>
              <a:rPr lang="es-ES_tradnl" dirty="0"/>
              <a:t>auditorias físicas y funcionales de esta fase o de preventa el </a:t>
            </a:r>
            <a:r>
              <a:rPr lang="es-ES_tradnl" dirty="0" err="1"/>
              <a:t>Configuration</a:t>
            </a:r>
            <a:r>
              <a:rPr lang="es-ES_tradnl" dirty="0"/>
              <a:t> Manager </a:t>
            </a:r>
            <a:r>
              <a:rPr lang="es-ES_tradnl" dirty="0" smtClean="0"/>
              <a:t>ejecutará </a:t>
            </a:r>
            <a:r>
              <a:rPr lang="es-ES_tradnl" dirty="0"/>
              <a:t>dichas auditorias según el proceso definido (6.10 Administración de la configuración Actividad 3 Realizar auditorías físicas y funcionales.</a:t>
            </a:r>
            <a:endParaRPr lang="en-US" dirty="0"/>
          </a:p>
          <a:p>
            <a:pPr lvl="2"/>
            <a:r>
              <a:rPr lang="es-MX" dirty="0"/>
              <a:t>.  </a:t>
            </a:r>
          </a:p>
        </p:txBody>
      </p:sp>
      <p:sp>
        <p:nvSpPr>
          <p:cNvPr id="64" name="CuadroTexto 63"/>
          <p:cNvSpPr txBox="1"/>
          <p:nvPr/>
        </p:nvSpPr>
        <p:spPr>
          <a:xfrm>
            <a:off x="-627705" y="4370095"/>
            <a:ext cx="9380834" cy="1169551"/>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lgn="just"/>
            <a:r>
              <a:rPr lang="es-MX" dirty="0"/>
              <a:t>11. </a:t>
            </a:r>
            <a:r>
              <a:rPr lang="es-ES_tradnl" dirty="0"/>
              <a:t>El Project Manager enviará la notificación al líder de calidad sobre la elaboración del plan de auditorías de Calidad, así mismo </a:t>
            </a:r>
            <a:r>
              <a:rPr lang="es-ES_tradnl" dirty="0" smtClean="0"/>
              <a:t>ejecutará </a:t>
            </a:r>
            <a:r>
              <a:rPr lang="es-ES_tradnl" dirty="0"/>
              <a:t>las auditorias programadas en el plan integral de proyecto de esta fase y preventa según el proceso definido  (7.3 Auditorias a Procesos), esto para asegurarse  que los procesos están siendo respetados en la organización, así como poder detectar deficiencias en la forma de trabajar establecida</a:t>
            </a:r>
            <a:r>
              <a:rPr lang="es-MX" dirty="0"/>
              <a:t>.  </a:t>
            </a:r>
          </a:p>
        </p:txBody>
      </p:sp>
    </p:spTree>
    <p:extLst>
      <p:ext uri="{BB962C8B-B14F-4D97-AF65-F5344CB8AC3E}">
        <p14:creationId xmlns:p14="http://schemas.microsoft.com/office/powerpoint/2010/main" val="4359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fade">
                                      <p:cBhvr>
                                        <p:cTn id="125" dur="500"/>
                                        <p:tgtEl>
                                          <p:spTgt spid="5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6"/>
                                        </p:tgtEl>
                                      </p:cBhvr>
                                    </p:animEffect>
                                    <p:set>
                                      <p:cBhvr>
                                        <p:cTn id="130" dur="1" fill="hold">
                                          <p:stCondLst>
                                            <p:cond delay="499"/>
                                          </p:stCondLst>
                                        </p:cTn>
                                        <p:tgtEl>
                                          <p:spTgt spid="2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6"/>
                                        </p:tgtEl>
                                      </p:cBhvr>
                                    </p:animEffect>
                                    <p:set>
                                      <p:cBhvr>
                                        <p:cTn id="148" dur="1" fill="hold">
                                          <p:stCondLst>
                                            <p:cond delay="499"/>
                                          </p:stCondLst>
                                        </p:cTn>
                                        <p:tgtEl>
                                          <p:spTgt spid="5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58"/>
                                        </p:tgtEl>
                                      </p:cBhvr>
                                    </p:animEffect>
                                    <p:set>
                                      <p:cBhvr>
                                        <p:cTn id="151" dur="1" fill="hold">
                                          <p:stCondLst>
                                            <p:cond delay="499"/>
                                          </p:stCondLst>
                                        </p:cTn>
                                        <p:tgtEl>
                                          <p:spTgt spid="5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fade">
                                      <p:cBhvr>
                                        <p:cTn id="161" dur="500"/>
                                        <p:tgtEl>
                                          <p:spTgt spid="59"/>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9"/>
                                        </p:tgtEl>
                                      </p:cBhvr>
                                    </p:animEffect>
                                    <p:set>
                                      <p:cBhvr>
                                        <p:cTn id="169" dur="1" fill="hold">
                                          <p:stCondLst>
                                            <p:cond delay="499"/>
                                          </p:stCondLst>
                                        </p:cTn>
                                        <p:tgtEl>
                                          <p:spTgt spid="5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62"/>
                                        </p:tgtEl>
                                        <p:attrNameLst>
                                          <p:attrName>style.visibility</p:attrName>
                                        </p:attrNameLst>
                                      </p:cBhvr>
                                      <p:to>
                                        <p:strVal val="visible"/>
                                      </p:to>
                                    </p:set>
                                    <p:animEffect transition="in" filter="fade">
                                      <p:cBhvr>
                                        <p:cTn id="174" dur="500"/>
                                        <p:tgtEl>
                                          <p:spTgt spid="62"/>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fade">
                                      <p:cBhvr>
                                        <p:cTn id="179" dur="500"/>
                                        <p:tgtEl>
                                          <p:spTgt spid="63"/>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62"/>
                                        </p:tgtEl>
                                      </p:cBhvr>
                                    </p:animEffect>
                                    <p:set>
                                      <p:cBhvr>
                                        <p:cTn id="184" dur="1" fill="hold">
                                          <p:stCondLst>
                                            <p:cond delay="499"/>
                                          </p:stCondLst>
                                        </p:cTn>
                                        <p:tgtEl>
                                          <p:spTgt spid="62"/>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63"/>
                                        </p:tgtEl>
                                      </p:cBhvr>
                                    </p:animEffect>
                                    <p:set>
                                      <p:cBhvr>
                                        <p:cTn id="187" dur="1" fill="hold">
                                          <p:stCondLst>
                                            <p:cond delay="499"/>
                                          </p:stCondLst>
                                        </p:cTn>
                                        <p:tgtEl>
                                          <p:spTgt spid="63"/>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29"/>
                                        </p:tgtEl>
                                        <p:attrNameLst>
                                          <p:attrName>style.visibility</p:attrName>
                                        </p:attrNameLst>
                                      </p:cBhvr>
                                      <p:to>
                                        <p:strVal val="visible"/>
                                      </p:to>
                                    </p:set>
                                    <p:animEffect transition="in" filter="fade">
                                      <p:cBhvr>
                                        <p:cTn id="192" dur="500"/>
                                        <p:tgtEl>
                                          <p:spTgt spid="29"/>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fade">
                                      <p:cBhvr>
                                        <p:cTn id="197" dur="500"/>
                                        <p:tgtEl>
                                          <p:spTgt spid="6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29"/>
                                        </p:tgtEl>
                                      </p:cBhvr>
                                    </p:animEffect>
                                    <p:set>
                                      <p:cBhvr>
                                        <p:cTn id="202" dur="1" fill="hold">
                                          <p:stCondLst>
                                            <p:cond delay="499"/>
                                          </p:stCondLst>
                                        </p:cTn>
                                        <p:tgtEl>
                                          <p:spTgt spid="29"/>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64"/>
                                        </p:tgtEl>
                                      </p:cBhvr>
                                    </p:animEffect>
                                    <p:set>
                                      <p:cBhvr>
                                        <p:cTn id="205" dur="1" fill="hold">
                                          <p:stCondLst>
                                            <p:cond delay="499"/>
                                          </p:stCondLst>
                                        </p:cTn>
                                        <p:tgtEl>
                                          <p:spTgt spid="64"/>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33"/>
                                        </p:tgtEl>
                                        <p:attrNameLst>
                                          <p:attrName>style.visibility</p:attrName>
                                        </p:attrNameLst>
                                      </p:cBhvr>
                                      <p:to>
                                        <p:strVal val="visible"/>
                                      </p:to>
                                    </p:set>
                                    <p:animEffect transition="in" filter="fade">
                                      <p:cBhvr>
                                        <p:cTn id="210" dur="500"/>
                                        <p:tgtEl>
                                          <p:spTgt spid="33"/>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42"/>
                                        </p:tgtEl>
                                        <p:attrNameLst>
                                          <p:attrName>style.visibility</p:attrName>
                                        </p:attrNameLst>
                                      </p:cBhvr>
                                      <p:to>
                                        <p:strVal val="visible"/>
                                      </p:to>
                                    </p:set>
                                    <p:animEffect transition="in" filter="fade">
                                      <p:cBhvr>
                                        <p:cTn id="215" dur="500"/>
                                        <p:tgtEl>
                                          <p:spTgt spid="42"/>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33"/>
                                        </p:tgtEl>
                                      </p:cBhvr>
                                    </p:animEffect>
                                    <p:set>
                                      <p:cBhvr>
                                        <p:cTn id="220" dur="1" fill="hold">
                                          <p:stCondLst>
                                            <p:cond delay="499"/>
                                          </p:stCondLst>
                                        </p:cTn>
                                        <p:tgtEl>
                                          <p:spTgt spid="33"/>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42"/>
                                        </p:tgtEl>
                                      </p:cBhvr>
                                    </p:animEffect>
                                    <p:set>
                                      <p:cBhvr>
                                        <p:cTn id="22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42" grpId="0"/>
      <p:bldP spid="42" grpId="1"/>
      <p:bldP spid="24" grpId="0"/>
      <p:bldP spid="24" grpId="1"/>
      <p:bldP spid="25" grpId="0"/>
      <p:bldP spid="25" grpId="1"/>
      <p:bldP spid="26" grpId="0"/>
      <p:bldP spid="26" grpId="1"/>
      <p:bldP spid="28" grpId="0"/>
      <p:bldP spid="28" grpId="1"/>
      <p:bldP spid="29" grpId="0"/>
      <p:bldP spid="29" grpId="1"/>
      <p:bldP spid="33" grpId="0"/>
      <p:bldP spid="33" grpId="1"/>
      <p:bldP spid="51" grpId="0"/>
      <p:bldP spid="51" grpId="1"/>
      <p:bldP spid="52" grpId="0"/>
      <p:bldP spid="52" grpId="1"/>
      <p:bldP spid="56" grpId="0"/>
      <p:bldP spid="56" grpId="1"/>
      <p:bldP spid="62" grpId="0"/>
      <p:bldP spid="62" grpId="1"/>
      <p:bldP spid="63" grpId="0"/>
      <p:bldP spid="63" grpId="1"/>
      <p:bldP spid="64" grpId="0"/>
      <p:bldP spid="6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4216"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3491880" cy="307777"/>
          </a:xfrm>
          <a:prstGeom prst="rect">
            <a:avLst/>
          </a:prstGeom>
          <a:noFill/>
        </p:spPr>
        <p:txBody>
          <a:bodyPr wrap="square" rtlCol="0">
            <a:spAutoFit/>
          </a:bodyPr>
          <a:lstStyle/>
          <a:p>
            <a:r>
              <a:rPr lang="es-MX" sz="1400" b="1" i="1" dirty="0" smtClean="0">
                <a:latin typeface="Myriad Pro Light"/>
              </a:rPr>
              <a:t>Especificación de requerimientos </a:t>
            </a:r>
          </a:p>
        </p:txBody>
      </p:sp>
      <p:sp>
        <p:nvSpPr>
          <p:cNvPr id="2" name="Rectángulo 1"/>
          <p:cNvSpPr/>
          <p:nvPr/>
        </p:nvSpPr>
        <p:spPr>
          <a:xfrm>
            <a:off x="24420" y="1965958"/>
            <a:ext cx="9144000" cy="1384995"/>
          </a:xfrm>
          <a:prstGeom prst="rect">
            <a:avLst/>
          </a:prstGeom>
        </p:spPr>
        <p:txBody>
          <a:bodyPr wrap="square">
            <a:spAutoFit/>
          </a:bodyPr>
          <a:lstStyle/>
          <a:p>
            <a:r>
              <a:rPr lang="es-MX" sz="1400" dirty="0">
                <a:latin typeface="Myriad Pro Light"/>
                <a:ea typeface="MS Mincho"/>
                <a:cs typeface="Times New Roman" panose="02020603050405020304" pitchFamily="18" charset="0"/>
              </a:rPr>
              <a:t>El proceso de Recepción de Requerimientos inicia desde la creación de la Especificación de Requerimientos de Software (ERS)  hasta la aprobado por el cliente. La Especificación de Requerimientos es un proceso vital ya que ayuda a  describir  que es lo el cliente desea de su producto final, así mismo servirá a los desarrolladores para comprender mejor la lógica del negocio. De la descripción de la ERS depende el resultado final del producto por lo tanto es muy importante que esta se describa detalladamente, </a:t>
            </a:r>
            <a:r>
              <a:rPr lang="es-MX" sz="1400" dirty="0" smtClean="0">
                <a:latin typeface="Myriad Pro Light"/>
                <a:ea typeface="MS Mincho"/>
                <a:cs typeface="Times New Roman" panose="02020603050405020304" pitchFamily="18" charset="0"/>
              </a:rPr>
              <a:t>es </a:t>
            </a:r>
            <a:r>
              <a:rPr lang="es-MX" sz="1400" dirty="0">
                <a:latin typeface="Myriad Pro Light"/>
                <a:ea typeface="MS Mincho"/>
                <a:cs typeface="Times New Roman" panose="02020603050405020304" pitchFamily="18" charset="0"/>
              </a:rPr>
              <a:t>necesario que el cliente apruebe este documento</a:t>
            </a:r>
            <a:endParaRPr lang="en-US" sz="1400" dirty="0">
              <a:latin typeface="Myriad Pro Light"/>
              <a:ea typeface="MS Mincho"/>
              <a:cs typeface="Times New Roman" panose="02020603050405020304" pitchFamily="18" charset="0"/>
            </a:endParaRPr>
          </a:p>
        </p:txBody>
      </p:sp>
      <p:sp>
        <p:nvSpPr>
          <p:cNvPr id="6" name="Rectángulo 5"/>
          <p:cNvSpPr/>
          <p:nvPr/>
        </p:nvSpPr>
        <p:spPr>
          <a:xfrm>
            <a:off x="24420" y="3451758"/>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8" name="CuadroTexto 7" title="9"/>
          <p:cNvSpPr txBox="1"/>
          <p:nvPr/>
        </p:nvSpPr>
        <p:spPr>
          <a:xfrm>
            <a:off x="24420" y="3829246"/>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Realizar ERS.  </a:t>
            </a:r>
            <a:endParaRPr lang="es-MX" sz="1400" dirty="0">
              <a:latin typeface="Myriad Pro Light"/>
              <a:cs typeface="Times New Roman" panose="02020603050405020304" pitchFamily="18" charset="0"/>
            </a:endParaRPr>
          </a:p>
        </p:txBody>
      </p:sp>
      <p:sp>
        <p:nvSpPr>
          <p:cNvPr id="10" name="CuadroTexto 9"/>
          <p:cNvSpPr txBox="1"/>
          <p:nvPr/>
        </p:nvSpPr>
        <p:spPr>
          <a:xfrm>
            <a:off x="24420" y="382118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2. Revisar y Ajustar ERS.  </a:t>
            </a:r>
            <a:endParaRPr lang="es-MX" sz="1400" dirty="0">
              <a:latin typeface="Myriad Pro Light"/>
              <a:cs typeface="Times New Roman" panose="02020603050405020304" pitchFamily="18" charset="0"/>
            </a:endParaRPr>
          </a:p>
        </p:txBody>
      </p:sp>
      <p:sp>
        <p:nvSpPr>
          <p:cNvPr id="11" name="CuadroTexto 10"/>
          <p:cNvSpPr txBox="1"/>
          <p:nvPr/>
        </p:nvSpPr>
        <p:spPr>
          <a:xfrm>
            <a:off x="38752" y="3864107"/>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3. Enviar la ERS para su aprobación.   </a:t>
            </a:r>
            <a:endParaRPr lang="es-MX" sz="1400" dirty="0">
              <a:latin typeface="Myriad Pro Light"/>
              <a:cs typeface="Times New Roman" panose="02020603050405020304" pitchFamily="18" charset="0"/>
            </a:endParaRPr>
          </a:p>
        </p:txBody>
      </p:sp>
      <p:sp>
        <p:nvSpPr>
          <p:cNvPr id="12" name="CuadroTexto 11"/>
          <p:cNvSpPr txBox="1"/>
          <p:nvPr/>
        </p:nvSpPr>
        <p:spPr>
          <a:xfrm>
            <a:off x="87310" y="3843879"/>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4</a:t>
            </a:r>
            <a:r>
              <a:rPr lang="es-MX" sz="1400" dirty="0" smtClean="0">
                <a:latin typeface="Myriad Pro Light"/>
                <a:cs typeface="Times New Roman" panose="02020603050405020304" pitchFamily="18" charset="0"/>
              </a:rPr>
              <a:t>. Re-estimar horas.  </a:t>
            </a:r>
            <a:endParaRPr lang="es-MX" sz="1400" dirty="0">
              <a:latin typeface="Myriad Pro Light"/>
              <a:cs typeface="Times New Roman" panose="02020603050405020304" pitchFamily="18" charset="0"/>
            </a:endParaRPr>
          </a:p>
        </p:txBody>
      </p:sp>
      <p:sp>
        <p:nvSpPr>
          <p:cNvPr id="14" name="CuadroTexto 13"/>
          <p:cNvSpPr txBox="1"/>
          <p:nvPr/>
        </p:nvSpPr>
        <p:spPr>
          <a:xfrm>
            <a:off x="275036" y="4171639"/>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42" name="CuadroTexto 41"/>
          <p:cNvSpPr txBox="1"/>
          <p:nvPr/>
        </p:nvSpPr>
        <p:spPr>
          <a:xfrm>
            <a:off x="299454" y="4693223"/>
            <a:ext cx="8479160" cy="954107"/>
          </a:xfrm>
          <a:prstGeom prst="rect">
            <a:avLst/>
          </a:prstGeom>
          <a:noFill/>
        </p:spPr>
        <p:txBody>
          <a:bodyPr wrap="square" rtlCol="0">
            <a:spAutoFit/>
          </a:bodyPr>
          <a:lstStyle/>
          <a:p>
            <a:pPr algn="just"/>
            <a:r>
              <a:rPr lang="es-MX" sz="1400" dirty="0" smtClean="0">
                <a:latin typeface="Myriad Pro Light"/>
              </a:rPr>
              <a:t>14.    Una vez terminado los documentos los responsables de realizarlos los subirán al repositorio definido  para el proyecto dentro de línea base y los correos a Evidencias.  </a:t>
            </a:r>
          </a:p>
          <a:p>
            <a:pPr algn="just"/>
            <a:r>
              <a:rPr lang="es-MX" sz="1400" dirty="0" smtClean="0">
                <a:latin typeface="Myriad Pro Light"/>
              </a:rPr>
              <a:t>/cliente/producto/</a:t>
            </a:r>
            <a:r>
              <a:rPr lang="es-MX" sz="1400" dirty="0" err="1" smtClean="0">
                <a:latin typeface="Myriad Pro Light"/>
              </a:rPr>
              <a:t>doc</a:t>
            </a:r>
            <a:r>
              <a:rPr lang="es-MX" sz="1400" dirty="0" smtClean="0">
                <a:latin typeface="Myriad Pro Light"/>
              </a:rPr>
              <a:t>/proyecto/09-Fases/ 0x-”Proceso”/</a:t>
            </a:r>
            <a:r>
              <a:rPr lang="es-MX" sz="1400" dirty="0" err="1" smtClean="0">
                <a:latin typeface="Myriad Pro Light"/>
              </a:rPr>
              <a:t>Linea</a:t>
            </a:r>
            <a:r>
              <a:rPr lang="es-MX" sz="1400" dirty="0" smtClean="0">
                <a:latin typeface="Myriad Pro Light"/>
              </a:rPr>
              <a:t>-Base.</a:t>
            </a:r>
          </a:p>
          <a:p>
            <a:pPr algn="just"/>
            <a:r>
              <a:rPr lang="es-MX" sz="1400" dirty="0">
                <a:latin typeface="Myriad Pro Light"/>
              </a:rPr>
              <a:t>/cliente/producto/</a:t>
            </a:r>
            <a:r>
              <a:rPr lang="es-MX" sz="1400" dirty="0" err="1">
                <a:latin typeface="Myriad Pro Light"/>
              </a:rPr>
              <a:t>doc</a:t>
            </a:r>
            <a:r>
              <a:rPr lang="es-MX" sz="1400" dirty="0">
                <a:latin typeface="Myriad Pro Light"/>
              </a:rPr>
              <a:t>/proyecto/09-Fases/ 0x-”Proceso</a:t>
            </a:r>
            <a:r>
              <a:rPr lang="es-MX" sz="1400" dirty="0" smtClean="0">
                <a:latin typeface="Myriad Pro Light"/>
              </a:rPr>
              <a:t>”/Evidencia. </a:t>
            </a:r>
          </a:p>
        </p:txBody>
      </p:sp>
      <p:sp>
        <p:nvSpPr>
          <p:cNvPr id="24" name="CuadroTexto 23"/>
          <p:cNvSpPr txBox="1"/>
          <p:nvPr/>
        </p:nvSpPr>
        <p:spPr>
          <a:xfrm>
            <a:off x="75857" y="3890649"/>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5. Revisar ERS vs Plan Integral de Proyecto.  </a:t>
            </a:r>
            <a:endParaRPr lang="es-MX" sz="1400" dirty="0">
              <a:latin typeface="Myriad Pro Light"/>
              <a:cs typeface="Times New Roman" panose="02020603050405020304" pitchFamily="18" charset="0"/>
            </a:endParaRPr>
          </a:p>
        </p:txBody>
      </p:sp>
      <p:sp>
        <p:nvSpPr>
          <p:cNvPr id="25" name="CuadroTexto 24"/>
          <p:cNvSpPr txBox="1"/>
          <p:nvPr/>
        </p:nvSpPr>
        <p:spPr>
          <a:xfrm>
            <a:off x="32010" y="3836235"/>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Ajustar Plan Integral de Proyecto.  </a:t>
            </a:r>
            <a:endParaRPr lang="es-MX" sz="1400" dirty="0">
              <a:latin typeface="Myriad Pro Light"/>
              <a:cs typeface="Times New Roman" panose="02020603050405020304" pitchFamily="18" charset="0"/>
            </a:endParaRPr>
          </a:p>
        </p:txBody>
      </p:sp>
      <p:sp>
        <p:nvSpPr>
          <p:cNvPr id="26" name="CuadroTexto 25"/>
          <p:cNvSpPr txBox="1"/>
          <p:nvPr/>
        </p:nvSpPr>
        <p:spPr>
          <a:xfrm>
            <a:off x="48792" y="3817410"/>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Evaluación de Alternativas Tecnológicas.  </a:t>
            </a:r>
            <a:endParaRPr lang="es-MX" sz="1400" dirty="0">
              <a:latin typeface="Myriad Pro Light"/>
              <a:cs typeface="Times New Roman" panose="02020603050405020304" pitchFamily="18" charset="0"/>
            </a:endParaRPr>
          </a:p>
        </p:txBody>
      </p:sp>
      <p:sp>
        <p:nvSpPr>
          <p:cNvPr id="28" name="CuadroTexto 27"/>
          <p:cNvSpPr txBox="1"/>
          <p:nvPr/>
        </p:nvSpPr>
        <p:spPr>
          <a:xfrm>
            <a:off x="87310" y="3851348"/>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9. Revisar y Ajustar Especificación Técnica y Diseño Detallado.  </a:t>
            </a:r>
            <a:endParaRPr lang="es-MX" sz="1400" dirty="0">
              <a:latin typeface="Myriad Pro Light"/>
              <a:cs typeface="Times New Roman" panose="02020603050405020304" pitchFamily="18" charset="0"/>
            </a:endParaRPr>
          </a:p>
        </p:txBody>
      </p:sp>
      <p:sp>
        <p:nvSpPr>
          <p:cNvPr id="29" name="CuadroTexto 28"/>
          <p:cNvSpPr txBox="1"/>
          <p:nvPr/>
        </p:nvSpPr>
        <p:spPr>
          <a:xfrm>
            <a:off x="9096" y="384331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13. Calidad PPQA.  </a:t>
            </a:r>
            <a:endParaRPr lang="es-MX" sz="1400" dirty="0">
              <a:latin typeface="Myriad Pro Light"/>
              <a:cs typeface="Times New Roman" panose="02020603050405020304" pitchFamily="18" charset="0"/>
            </a:endParaRPr>
          </a:p>
        </p:txBody>
      </p:sp>
      <p:sp>
        <p:nvSpPr>
          <p:cNvPr id="33" name="CuadroTexto 32"/>
          <p:cNvSpPr txBox="1"/>
          <p:nvPr/>
        </p:nvSpPr>
        <p:spPr>
          <a:xfrm>
            <a:off x="-38470" y="3880411"/>
            <a:ext cx="7488832" cy="30777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r>
              <a:rPr lang="es-MX" dirty="0" smtClean="0"/>
              <a:t>14. </a:t>
            </a:r>
            <a:r>
              <a:rPr lang="es-MX" dirty="0"/>
              <a:t>Subir documentos a línea base de Recepción e Inicio de Proyecto.  </a:t>
            </a:r>
          </a:p>
        </p:txBody>
      </p:sp>
      <p:grpSp>
        <p:nvGrpSpPr>
          <p:cNvPr id="9" name="Grupo 8"/>
          <p:cNvGrpSpPr/>
          <p:nvPr/>
        </p:nvGrpSpPr>
        <p:grpSpPr>
          <a:xfrm>
            <a:off x="376676" y="4859988"/>
            <a:ext cx="8496944" cy="1108696"/>
            <a:chOff x="323528" y="4332410"/>
            <a:chExt cx="8496944" cy="1108696"/>
          </a:xfrm>
        </p:grpSpPr>
        <p:sp>
          <p:nvSpPr>
            <p:cNvPr id="34" name="CuadroTexto 33"/>
            <p:cNvSpPr txBox="1"/>
            <p:nvPr/>
          </p:nvSpPr>
          <p:spPr>
            <a:xfrm>
              <a:off x="323528" y="4332410"/>
              <a:ext cx="8496944" cy="954107"/>
            </a:xfrm>
            <a:prstGeom prst="rect">
              <a:avLst/>
            </a:prstGeom>
            <a:noFill/>
          </p:spPr>
          <p:txBody>
            <a:bodyPr wrap="square" rtlCol="0">
              <a:spAutoFit/>
            </a:bodyPr>
            <a:lstStyle/>
            <a:p>
              <a:pPr marL="342900" indent="-342900" algn="just">
                <a:buAutoNum type="arabicPeriod"/>
              </a:pPr>
              <a:r>
                <a:rPr lang="es-MX" sz="1400" dirty="0" smtClean="0">
                  <a:latin typeface="Myriad Pro Light"/>
                </a:rPr>
                <a:t>En esta actividad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realizará de forma detallada la Especificación de requerimientos de software en el formato  (FO-DE-013) donde se describirán los Casos de Uso, Lista de Actores, Perspectiva del producto, Requerimientos funcionales y no funcionales, reglas del negocio, interfaces de usuario etc.</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207" y="5107731"/>
              <a:ext cx="295275" cy="333375"/>
            </a:xfrm>
            <a:prstGeom prst="rect">
              <a:avLst/>
            </a:prstGeom>
          </p:spPr>
        </p:pic>
      </p:grpSp>
      <p:grpSp>
        <p:nvGrpSpPr>
          <p:cNvPr id="15" name="Grupo 14"/>
          <p:cNvGrpSpPr/>
          <p:nvPr/>
        </p:nvGrpSpPr>
        <p:grpSpPr>
          <a:xfrm>
            <a:off x="331293" y="4616656"/>
            <a:ext cx="8496944" cy="1416271"/>
            <a:chOff x="347657" y="5389227"/>
            <a:chExt cx="8496944" cy="1416271"/>
          </a:xfrm>
        </p:grpSpPr>
        <p:grpSp>
          <p:nvGrpSpPr>
            <p:cNvPr id="35" name="Grupo 34"/>
            <p:cNvGrpSpPr/>
            <p:nvPr/>
          </p:nvGrpSpPr>
          <p:grpSpPr>
            <a:xfrm>
              <a:off x="347657" y="5389227"/>
              <a:ext cx="8496944" cy="1384995"/>
              <a:chOff x="323528" y="4332410"/>
              <a:chExt cx="8496944" cy="1384995"/>
            </a:xfrm>
          </p:grpSpPr>
          <p:sp>
            <p:nvSpPr>
              <p:cNvPr id="38" name="CuadroTexto 37"/>
              <p:cNvSpPr txBox="1"/>
              <p:nvPr/>
            </p:nvSpPr>
            <p:spPr>
              <a:xfrm>
                <a:off x="323528" y="4332410"/>
                <a:ext cx="8496944" cy="1384995"/>
              </a:xfrm>
              <a:prstGeom prst="rect">
                <a:avLst/>
              </a:prstGeom>
              <a:noFill/>
            </p:spPr>
            <p:txBody>
              <a:bodyPr wrap="square" rtlCol="0">
                <a:spAutoFit/>
              </a:bodyPr>
              <a:lstStyle/>
              <a:p>
                <a:pPr marL="342900" indent="-342900" algn="just">
                  <a:buAutoNum type="arabicPeriod" startAt="2"/>
                </a:pPr>
                <a:r>
                  <a:rPr lang="es-MX" sz="1400" dirty="0" smtClean="0">
                    <a:latin typeface="Myriad Pro Light"/>
                  </a:rPr>
                  <a:t>Una vez que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termino la ERS se revisará en conjunto con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dicha revisión consistirá en:  </a:t>
                </a:r>
              </a:p>
              <a:p>
                <a:pPr marL="800100" lvl="1" indent="-342900" algn="just">
                  <a:buFont typeface="Arial" panose="020B0604020202020204" pitchFamily="34" charset="0"/>
                  <a:buChar char="•"/>
                </a:pPr>
                <a:r>
                  <a:rPr lang="es-MX" sz="1400" dirty="0" smtClean="0">
                    <a:latin typeface="Myriad Pro Light"/>
                  </a:rPr>
                  <a:t>Formato Correcto</a:t>
                </a:r>
              </a:p>
              <a:p>
                <a:pPr marL="800100" lvl="1" indent="-342900" algn="just">
                  <a:buFont typeface="Arial" panose="020B0604020202020204" pitchFamily="34" charset="0"/>
                  <a:buChar char="•"/>
                </a:pPr>
                <a:r>
                  <a:rPr lang="es-MX" sz="1400" dirty="0" smtClean="0">
                    <a:latin typeface="Myriad Pro Light"/>
                  </a:rPr>
                  <a:t>Que cumpla con las funcionalidades descritas en la propuesta técnica y en las reuniones solicitadas con el cliente.</a:t>
                </a:r>
              </a:p>
              <a:p>
                <a:pPr marL="800100" lvl="1" indent="-342900" algn="just">
                  <a:buFont typeface="Arial" panose="020B0604020202020204" pitchFamily="34" charset="0"/>
                  <a:buChar char="•"/>
                </a:pPr>
                <a:r>
                  <a:rPr lang="es-MX" sz="1400" dirty="0" smtClean="0">
                    <a:latin typeface="Myriad Pro Light"/>
                  </a:rPr>
                  <a:t>Cumplir con os lineamientos establecidos en el formato (FO-DE-36).</a:t>
                </a:r>
              </a:p>
            </p:txBody>
          </p: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184" y="5335316"/>
                <a:ext cx="295275" cy="333375"/>
              </a:xfrm>
              <a:prstGeom prst="rect">
                <a:avLst/>
              </a:prstGeom>
            </p:spPr>
          </p:pic>
        </p:gr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317" y="6408598"/>
              <a:ext cx="443594" cy="396900"/>
            </a:xfrm>
            <a:prstGeom prst="rect">
              <a:avLst/>
            </a:prstGeom>
          </p:spPr>
        </p:pic>
      </p:grpSp>
      <p:grpSp>
        <p:nvGrpSpPr>
          <p:cNvPr id="43" name="Grupo 42"/>
          <p:cNvGrpSpPr/>
          <p:nvPr/>
        </p:nvGrpSpPr>
        <p:grpSpPr>
          <a:xfrm>
            <a:off x="324659" y="4550843"/>
            <a:ext cx="8496944" cy="1815882"/>
            <a:chOff x="347657" y="5389227"/>
            <a:chExt cx="8496944" cy="1815882"/>
          </a:xfrm>
        </p:grpSpPr>
        <p:sp>
          <p:nvSpPr>
            <p:cNvPr id="46" name="CuadroTexto 45"/>
            <p:cNvSpPr txBox="1"/>
            <p:nvPr/>
          </p:nvSpPr>
          <p:spPr>
            <a:xfrm>
              <a:off x="347657" y="5389227"/>
              <a:ext cx="8496944" cy="1815882"/>
            </a:xfrm>
            <a:prstGeom prst="rect">
              <a:avLst/>
            </a:prstGeom>
            <a:noFill/>
          </p:spPr>
          <p:txBody>
            <a:bodyPr wrap="square" rtlCol="0">
              <a:spAutoFit/>
            </a:bodyPr>
            <a:lstStyle/>
            <a:p>
              <a:pPr algn="just"/>
              <a:r>
                <a:rPr lang="es-MX" sz="1400" dirty="0">
                  <a:latin typeface="Myriad Pro Light"/>
                </a:rPr>
                <a:t>3. </a:t>
              </a:r>
              <a:r>
                <a:rPr lang="es-ES_tradnl" sz="1400" dirty="0">
                  <a:latin typeface="Myriad Pro Light"/>
                </a:rPr>
                <a:t>En esta fase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envía la ERS al Project Manager donde coordinará una reunión de revisión con el cliente esto para aclaraciones, dudas, correcciones o aprobación. Si el cliente hace cambios al alcance original, el Project Manager lo revisa con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para verificar que no tenga un alcance mayor al descrito inicialmente, si esto es así se tramitara el control de cambios si no se realizaran los ajustes y se programará una nueva revisión por el cliente. Si la ERS es correcta el Project Manager le notifica al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y se registra su aprobación o modificaciones en el Historial de revisiones</a:t>
              </a:r>
              <a:endParaRPr lang="en-US" sz="1400" dirty="0">
                <a:latin typeface="Myriad Pro Light"/>
              </a:endParaRPr>
            </a:p>
            <a:p>
              <a:pPr algn="just"/>
              <a:r>
                <a:rPr lang="es-MX" sz="1400" dirty="0" smtClean="0">
                  <a:latin typeface="Myriad Pro Light"/>
                </a:rPr>
                <a:t>.</a:t>
              </a:r>
            </a:p>
          </p:txBody>
        </p:sp>
        <p:pic>
          <p:nvPicPr>
            <p:cNvPr id="45" name="Imagen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332" y="6772000"/>
              <a:ext cx="443594" cy="396900"/>
            </a:xfrm>
            <a:prstGeom prst="rect">
              <a:avLst/>
            </a:prstGeom>
          </p:spPr>
        </p:pic>
      </p:grpSp>
      <p:sp>
        <p:nvSpPr>
          <p:cNvPr id="51" name="CuadroTexto 50"/>
          <p:cNvSpPr txBox="1"/>
          <p:nvPr/>
        </p:nvSpPr>
        <p:spPr>
          <a:xfrm>
            <a:off x="322368" y="4607864"/>
            <a:ext cx="8499235" cy="954107"/>
          </a:xfrm>
          <a:prstGeom prst="rect">
            <a:avLst/>
          </a:prstGeom>
          <a:noFill/>
        </p:spPr>
        <p:txBody>
          <a:bodyPr wrap="square" rtlCol="0">
            <a:spAutoFit/>
          </a:bodyPr>
          <a:lstStyle/>
          <a:p>
            <a:r>
              <a:rPr lang="es-MX" sz="1400" dirty="0" smtClean="0">
                <a:latin typeface="Myriad Pro Light"/>
                <a:cs typeface="Times New Roman" panose="02020603050405020304" pitchFamily="18" charset="0"/>
              </a:rPr>
              <a:t>5. </a:t>
            </a:r>
            <a:r>
              <a:rPr lang="es-ES_tradnl" sz="1400" dirty="0">
                <a:latin typeface="Myriad Pro Light"/>
              </a:rPr>
              <a:t>Una vez que se tienen aprobada la ERS por el cliente y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se realizará una revisión por pares del plan Integral contra los requerimientos actualizados, esta revisión la realizará el Project Manager  y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y se registrara en el historial de revisiones del documento. </a:t>
            </a:r>
            <a:endParaRPr lang="en-US" sz="1400" dirty="0">
              <a:latin typeface="Myriad Pro Light"/>
            </a:endParaRPr>
          </a:p>
        </p:txBody>
      </p:sp>
      <p:sp>
        <p:nvSpPr>
          <p:cNvPr id="52" name="CuadroTexto 51"/>
          <p:cNvSpPr txBox="1"/>
          <p:nvPr/>
        </p:nvSpPr>
        <p:spPr>
          <a:xfrm>
            <a:off x="-598071" y="4564678"/>
            <a:ext cx="9419674" cy="95410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a:t>
            </a:r>
            <a:r>
              <a:rPr lang="es-MX" sz="1400" dirty="0">
                <a:latin typeface="Myriad Pro Light"/>
              </a:rPr>
              <a:t>En caso de tener que ajustar el plan integral de proyecto, el Project Manager  será el responsable de realizar dicho cambio, una vez efectuado este cambio se realizará la fase anterior de este proceso, esto para una nueva revisión y establecer un común acuerdo, posteriormente se registrará en el historial de revisiones los cambios efectuados en el documento</a:t>
            </a:r>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grpSp>
        <p:nvGrpSpPr>
          <p:cNvPr id="55" name="Grupo 54"/>
          <p:cNvGrpSpPr/>
          <p:nvPr/>
        </p:nvGrpSpPr>
        <p:grpSpPr>
          <a:xfrm>
            <a:off x="-598071" y="4594397"/>
            <a:ext cx="9157400" cy="946517"/>
            <a:chOff x="5423712" y="6080643"/>
            <a:chExt cx="7649051" cy="946517"/>
          </a:xfrm>
        </p:grpSpPr>
        <p:sp>
          <p:nvSpPr>
            <p:cNvPr id="53" name="CuadroTexto 52"/>
            <p:cNvSpPr txBox="1"/>
            <p:nvPr/>
          </p:nvSpPr>
          <p:spPr>
            <a:xfrm>
              <a:off x="5423712" y="6080643"/>
              <a:ext cx="7649051" cy="738664"/>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En esta actividad el </a:t>
              </a:r>
              <a:r>
                <a:rPr lang="es-MX" sz="1400" dirty="0" err="1" smtClean="0">
                  <a:latin typeface="Myriad Pro Light"/>
                  <a:cs typeface="Times New Roman" panose="02020603050405020304" pitchFamily="18" charset="0"/>
                </a:rPr>
                <a:t>Development</a:t>
              </a:r>
              <a:r>
                <a:rPr lang="es-MX" sz="1400" dirty="0" smtClean="0">
                  <a:latin typeface="Myriad Pro Light"/>
                  <a:cs typeface="Times New Roman" panose="02020603050405020304" pitchFamily="18" charset="0"/>
                </a:rPr>
                <a:t> </a:t>
              </a:r>
              <a:r>
                <a:rPr lang="es-MX" sz="1400" dirty="0" err="1" smtClean="0">
                  <a:latin typeface="Myriad Pro Light"/>
                  <a:cs typeface="Times New Roman" panose="02020603050405020304" pitchFamily="18" charset="0"/>
                </a:rPr>
                <a:t>Coordinator</a:t>
              </a:r>
              <a:r>
                <a:rPr lang="es-MX" sz="1400" dirty="0" smtClean="0">
                  <a:latin typeface="Myriad Pro Light"/>
                  <a:cs typeface="Times New Roman" panose="02020603050405020304" pitchFamily="18" charset="0"/>
                </a:rPr>
                <a:t>/ Project Manager tomará la decisión de alternativas tecnológicas (FO-DE-011) en la matriz de toma de decisiones, una vez efectuada esta acción se realizara una revisión según el flujo de aprobación correspondiente..  </a:t>
              </a:r>
              <a:endParaRPr lang="es-MX" sz="1400" dirty="0">
                <a:latin typeface="Myriad Pro Light"/>
                <a:cs typeface="Times New Roman" panose="02020603050405020304" pitchFamily="18" charset="0"/>
              </a:endParaRPr>
            </a:p>
          </p:txBody>
        </p:sp>
        <p:pic>
          <p:nvPicPr>
            <p:cNvPr id="54" name="Imagen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864" y="6576163"/>
              <a:ext cx="504056" cy="450997"/>
            </a:xfrm>
            <a:prstGeom prst="rect">
              <a:avLst/>
            </a:prstGeom>
          </p:spPr>
        </p:pic>
      </p:grpSp>
      <p:sp>
        <p:nvSpPr>
          <p:cNvPr id="56" name="CuadroTexto 55"/>
          <p:cNvSpPr txBox="1"/>
          <p:nvPr/>
        </p:nvSpPr>
        <p:spPr>
          <a:xfrm>
            <a:off x="24420" y="3820313"/>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Realizar Especificación Técnica y Diseño Detallado.  </a:t>
            </a:r>
            <a:endParaRPr lang="es-MX" sz="1400" dirty="0">
              <a:latin typeface="Myriad Pro Light"/>
              <a:cs typeface="Times New Roman" panose="02020603050405020304" pitchFamily="18" charset="0"/>
            </a:endParaRPr>
          </a:p>
        </p:txBody>
      </p:sp>
      <p:grpSp>
        <p:nvGrpSpPr>
          <p:cNvPr id="58" name="Grupo 57"/>
          <p:cNvGrpSpPr/>
          <p:nvPr/>
        </p:nvGrpSpPr>
        <p:grpSpPr>
          <a:xfrm>
            <a:off x="-598071" y="4578834"/>
            <a:ext cx="9152167" cy="1303518"/>
            <a:chOff x="4685027" y="7422179"/>
            <a:chExt cx="9144000" cy="1303518"/>
          </a:xfrm>
        </p:grpSpPr>
        <p:sp>
          <p:nvSpPr>
            <p:cNvPr id="27" name="CuadroTexto 26"/>
            <p:cNvSpPr txBox="1"/>
            <p:nvPr/>
          </p:nvSpPr>
          <p:spPr>
            <a:xfrm>
              <a:off x="4685027" y="7422179"/>
              <a:ext cx="9144000" cy="95410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El </a:t>
              </a:r>
              <a:r>
                <a:rPr lang="es-MX" sz="1400" dirty="0" err="1" smtClean="0">
                  <a:latin typeface="Myriad Pro Light"/>
                  <a:cs typeface="Times New Roman" panose="02020603050405020304" pitchFamily="18" charset="0"/>
                </a:rPr>
                <a:t>Developer</a:t>
              </a:r>
              <a:r>
                <a:rPr lang="es-MX" sz="1400" dirty="0" smtClean="0">
                  <a:latin typeface="Myriad Pro Light"/>
                  <a:cs typeface="Times New Roman" panose="02020603050405020304" pitchFamily="18" charset="0"/>
                </a:rPr>
                <a:t> </a:t>
              </a:r>
              <a:r>
                <a:rPr lang="es-MX" sz="1400" dirty="0" err="1" smtClean="0">
                  <a:latin typeface="Myriad Pro Light"/>
                  <a:cs typeface="Times New Roman" panose="02020603050405020304" pitchFamily="18" charset="0"/>
                </a:rPr>
                <a:t>Analyst</a:t>
              </a:r>
              <a:r>
                <a:rPr lang="es-MX" sz="1400" dirty="0" smtClean="0">
                  <a:latin typeface="Myriad Pro Light"/>
                  <a:cs typeface="Times New Roman" panose="02020603050405020304" pitchFamily="18" charset="0"/>
                </a:rPr>
                <a:t> realizará la especificación Técnica en el formato (FO-DE-005) en este formato se debe de especificar de manera detallada: Diagrama de arquitectura, Diagrama de componentes, flujo de proceso etc. Así mismo se realizará el diseño detallado en el formato (FO-DE-019) donde se especificará: el diseño de tablas, </a:t>
              </a:r>
              <a:r>
                <a:rPr lang="es-MX" sz="1400" dirty="0" err="1" smtClean="0">
                  <a:latin typeface="Myriad Pro Light"/>
                  <a:cs typeface="Times New Roman" panose="02020603050405020304" pitchFamily="18" charset="0"/>
                </a:rPr>
                <a:t>Particionamiento</a:t>
              </a:r>
              <a:r>
                <a:rPr lang="es-MX" sz="1400" dirty="0" smtClean="0">
                  <a:latin typeface="Myriad Pro Light"/>
                  <a:cs typeface="Times New Roman" panose="02020603050405020304" pitchFamily="18" charset="0"/>
                </a:rPr>
                <a:t>, volumen esperado de crecimiento por tabla etc..  </a:t>
              </a:r>
              <a:endParaRPr lang="es-MX" sz="1400" dirty="0">
                <a:latin typeface="Myriad Pro Light"/>
                <a:cs typeface="Times New Roman" panose="02020603050405020304" pitchFamily="18" charset="0"/>
              </a:endParaRPr>
            </a:p>
          </p:txBody>
        </p:sp>
        <p:pic>
          <p:nvPicPr>
            <p:cNvPr id="57" name="Imagen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3673" y="8392322"/>
              <a:ext cx="295275" cy="333375"/>
            </a:xfrm>
            <a:prstGeom prst="rect">
              <a:avLst/>
            </a:prstGeom>
          </p:spPr>
        </p:pic>
      </p:grpSp>
      <p:grpSp>
        <p:nvGrpSpPr>
          <p:cNvPr id="59" name="Grupo 58"/>
          <p:cNvGrpSpPr/>
          <p:nvPr/>
        </p:nvGrpSpPr>
        <p:grpSpPr>
          <a:xfrm>
            <a:off x="310204" y="4587247"/>
            <a:ext cx="8484287" cy="1658108"/>
            <a:chOff x="4685027" y="7422179"/>
            <a:chExt cx="9144000" cy="1658108"/>
          </a:xfrm>
        </p:grpSpPr>
        <p:sp>
          <p:nvSpPr>
            <p:cNvPr id="60" name="CuadroTexto 59"/>
            <p:cNvSpPr txBox="1"/>
            <p:nvPr/>
          </p:nvSpPr>
          <p:spPr>
            <a:xfrm>
              <a:off x="4685027" y="7422179"/>
              <a:ext cx="9144000" cy="1384995"/>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9.</a:t>
              </a:r>
              <a:r>
                <a:rPr lang="es-MX" sz="1400" dirty="0">
                  <a:latin typeface="Myriad Pro Light"/>
                </a:rPr>
                <a:t> Una vez que el </a:t>
              </a:r>
              <a:r>
                <a:rPr lang="es-MX" sz="1400" dirty="0" err="1">
                  <a:latin typeface="Myriad Pro Light"/>
                </a:rPr>
                <a:t>Developer</a:t>
              </a:r>
              <a:r>
                <a:rPr lang="es-MX" sz="1400" dirty="0">
                  <a:latin typeface="Myriad Pro Light"/>
                </a:rPr>
                <a:t> </a:t>
              </a:r>
              <a:r>
                <a:rPr lang="es-MX" sz="1400" dirty="0" err="1">
                  <a:latin typeface="Myriad Pro Light"/>
                </a:rPr>
                <a:t>Analyst</a:t>
              </a:r>
              <a:r>
                <a:rPr lang="es-MX" sz="1400" dirty="0">
                  <a:latin typeface="Myriad Pro Light"/>
                </a:rPr>
                <a:t> </a:t>
              </a:r>
              <a:r>
                <a:rPr lang="es-MX" sz="1400" dirty="0" smtClean="0">
                  <a:latin typeface="Myriad Pro Light"/>
                </a:rPr>
                <a:t>termino el diseño detallado y especificación técnica se revisarán </a:t>
              </a:r>
              <a:r>
                <a:rPr lang="es-MX" sz="1400" dirty="0">
                  <a:latin typeface="Myriad Pro Light"/>
                </a:rPr>
                <a:t>en conjunto con el </a:t>
              </a:r>
              <a:r>
                <a:rPr lang="es-MX" sz="1400" dirty="0" err="1">
                  <a:latin typeface="Myriad Pro Light"/>
                </a:rPr>
                <a:t>Development</a:t>
              </a:r>
              <a:r>
                <a:rPr lang="es-MX" sz="1400" dirty="0">
                  <a:latin typeface="Myriad Pro Light"/>
                </a:rPr>
                <a:t> </a:t>
              </a:r>
              <a:r>
                <a:rPr lang="es-MX" sz="1400" dirty="0" err="1">
                  <a:latin typeface="Myriad Pro Light"/>
                </a:rPr>
                <a:t>Coordinator</a:t>
              </a:r>
              <a:r>
                <a:rPr lang="es-MX" sz="1400" dirty="0">
                  <a:latin typeface="Myriad Pro Light"/>
                </a:rPr>
                <a:t>, dicha revisión consistirá en:  </a:t>
              </a:r>
            </a:p>
            <a:p>
              <a:pPr marL="800100" lvl="1" indent="-342900" algn="just">
                <a:buFont typeface="Arial" panose="020B0604020202020204" pitchFamily="34" charset="0"/>
                <a:buChar char="•"/>
              </a:pPr>
              <a:r>
                <a:rPr lang="es-MX" sz="1400" dirty="0">
                  <a:latin typeface="Myriad Pro Light"/>
                </a:rPr>
                <a:t>Formato </a:t>
              </a:r>
              <a:r>
                <a:rPr lang="es-MX" sz="1400" dirty="0" smtClean="0">
                  <a:latin typeface="Myriad Pro Light"/>
                </a:rPr>
                <a:t>Correcto.</a:t>
              </a:r>
              <a:endParaRPr lang="es-MX" sz="1400" dirty="0">
                <a:latin typeface="Myriad Pro Light"/>
              </a:endParaRPr>
            </a:p>
            <a:p>
              <a:pPr marL="800100" lvl="1" indent="-342900" algn="just">
                <a:buFont typeface="Arial" panose="020B0604020202020204" pitchFamily="34" charset="0"/>
                <a:buChar char="•"/>
              </a:pPr>
              <a:r>
                <a:rPr lang="es-MX" sz="1400" dirty="0">
                  <a:latin typeface="Myriad Pro Light"/>
                </a:rPr>
                <a:t>Que cumpla con las funcionalidades descritas en la propuesta técnica y en las reuniones solicitadas con el cliente.</a:t>
              </a:r>
            </a:p>
            <a:p>
              <a:pPr marL="800100" lvl="1" indent="-342900" algn="just">
                <a:buFont typeface="Arial" panose="020B0604020202020204" pitchFamily="34" charset="0"/>
                <a:buChar char="•"/>
              </a:pPr>
              <a:r>
                <a:rPr lang="es-MX" sz="1400" dirty="0">
                  <a:latin typeface="Myriad Pro Light"/>
                </a:rPr>
                <a:t>Cumplir con os lineamientos establecidos en el formato (</a:t>
              </a:r>
              <a:r>
                <a:rPr lang="es-MX" sz="1400" dirty="0" smtClean="0">
                  <a:latin typeface="Myriad Pro Light"/>
                </a:rPr>
                <a:t>FO-DE-37).</a:t>
              </a:r>
              <a:endParaRPr lang="es-MX" sz="1400" dirty="0">
                <a:latin typeface="Myriad Pro Light"/>
              </a:endParaRPr>
            </a:p>
          </p:txBody>
        </p:sp>
        <p:pic>
          <p:nvPicPr>
            <p:cNvPr id="61" name="Imagen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93" y="8746912"/>
              <a:ext cx="295275" cy="333375"/>
            </a:xfrm>
            <a:prstGeom prst="rect">
              <a:avLst/>
            </a:prstGeom>
          </p:spPr>
        </p:pic>
      </p:grpSp>
      <p:sp>
        <p:nvSpPr>
          <p:cNvPr id="62" name="CuadroTexto 61"/>
          <p:cNvSpPr txBox="1"/>
          <p:nvPr/>
        </p:nvSpPr>
        <p:spPr>
          <a:xfrm>
            <a:off x="-38470" y="3826692"/>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12. Administración de Configuración CM.  </a:t>
            </a:r>
            <a:endParaRPr lang="es-MX" sz="1400" dirty="0">
              <a:latin typeface="Myriad Pro Light"/>
              <a:cs typeface="Times New Roman" panose="02020603050405020304" pitchFamily="18" charset="0"/>
            </a:endParaRPr>
          </a:p>
        </p:txBody>
      </p:sp>
      <p:sp>
        <p:nvSpPr>
          <p:cNvPr id="63" name="CuadroTexto 62"/>
          <p:cNvSpPr txBox="1"/>
          <p:nvPr/>
        </p:nvSpPr>
        <p:spPr>
          <a:xfrm>
            <a:off x="275036" y="4621356"/>
            <a:ext cx="9438596"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cs typeface="Times New Roman" panose="02020603050405020304" pitchFamily="18" charset="0"/>
              </a:rPr>
              <a:t>12. </a:t>
            </a:r>
            <a:r>
              <a:rPr lang="es-ES_tradnl" sz="1400" dirty="0">
                <a:latin typeface="Myriad Pro Light"/>
                <a:cs typeface="Times New Roman" panose="02020603050405020304" pitchFamily="18" charset="0"/>
              </a:rPr>
              <a:t>Si se tienen programadas auditorias físicas y funcionales el </a:t>
            </a:r>
            <a:r>
              <a:rPr lang="es-ES_tradnl" sz="1400" dirty="0" err="1">
                <a:latin typeface="Myriad Pro Light"/>
                <a:cs typeface="Times New Roman" panose="02020603050405020304" pitchFamily="18" charset="0"/>
              </a:rPr>
              <a:t>Configuration</a:t>
            </a:r>
            <a:r>
              <a:rPr lang="es-ES_tradnl" sz="1400" dirty="0">
                <a:latin typeface="Myriad Pro Light"/>
                <a:cs typeface="Times New Roman" panose="02020603050405020304" pitchFamily="18" charset="0"/>
              </a:rPr>
              <a:t> Manager ejecutará dichas auditorias según el proceso definido (6.10 Administración de la configuración Actividad 3 Realizar auditorías físicas y funcionales).</a:t>
            </a:r>
            <a:endParaRPr lang="en-US" sz="1400" dirty="0">
              <a:latin typeface="Myriad Pro Light"/>
              <a:cs typeface="Times New Roman" panose="02020603050405020304" pitchFamily="18" charset="0"/>
            </a:endParaRPr>
          </a:p>
          <a:p>
            <a:pPr lvl="2"/>
            <a:r>
              <a:rPr lang="es-MX" dirty="0" smtClean="0"/>
              <a:t>.  </a:t>
            </a:r>
            <a:endParaRPr lang="es-MX" dirty="0"/>
          </a:p>
        </p:txBody>
      </p:sp>
      <p:sp>
        <p:nvSpPr>
          <p:cNvPr id="64" name="CuadroTexto 63"/>
          <p:cNvSpPr txBox="1"/>
          <p:nvPr/>
        </p:nvSpPr>
        <p:spPr>
          <a:xfrm>
            <a:off x="341767" y="4616656"/>
            <a:ext cx="8580960"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cs typeface="Times New Roman" panose="02020603050405020304" pitchFamily="18" charset="0"/>
              </a:rPr>
              <a:t>13. </a:t>
            </a:r>
            <a:r>
              <a:rPr lang="es-ES_tradnl" sz="1400" dirty="0">
                <a:latin typeface="Myriad Pro Light"/>
                <a:cs typeface="Times New Roman" panose="02020603050405020304" pitchFamily="18" charset="0"/>
              </a:rPr>
              <a:t>El líder de calidad ejecutará las auditorias programadas en el plan integral de proyecto de esta fase según el proceso definido  (7.3 Auditorias a Procesos), esto para asegurarse  que los procesos están siendo respetados en la organización, así como poder detectar deficiencias en la forma de trabajar establecida.</a:t>
            </a:r>
            <a:endParaRPr lang="en-US" sz="1400" dirty="0">
              <a:latin typeface="Myriad Pro Light"/>
              <a:cs typeface="Times New Roman" panose="02020603050405020304" pitchFamily="18" charset="0"/>
            </a:endParaRPr>
          </a:p>
        </p:txBody>
      </p:sp>
      <p:grpSp>
        <p:nvGrpSpPr>
          <p:cNvPr id="16" name="Grupo 15"/>
          <p:cNvGrpSpPr/>
          <p:nvPr/>
        </p:nvGrpSpPr>
        <p:grpSpPr>
          <a:xfrm>
            <a:off x="410835" y="4653335"/>
            <a:ext cx="8870614" cy="1062329"/>
            <a:chOff x="9396536" y="7780079"/>
            <a:chExt cx="9157567" cy="1062329"/>
          </a:xfrm>
        </p:grpSpPr>
        <p:sp>
          <p:nvSpPr>
            <p:cNvPr id="49" name="CuadroTexto 48"/>
            <p:cNvSpPr txBox="1"/>
            <p:nvPr/>
          </p:nvSpPr>
          <p:spPr>
            <a:xfrm>
              <a:off x="9396536" y="7780079"/>
              <a:ext cx="9157567" cy="738664"/>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smtClean="0"/>
                <a:t>4. En </a:t>
              </a:r>
              <a:r>
                <a:rPr lang="es-MX" sz="1400" dirty="0"/>
                <a:t>esta fase en caso de ser necesario se </a:t>
              </a:r>
              <a:r>
                <a:rPr lang="es-MX" sz="1400" dirty="0" smtClean="0"/>
                <a:t>generará </a:t>
              </a:r>
              <a:r>
                <a:rPr lang="es-MX" sz="1400" dirty="0"/>
                <a:t>una nueva estimación de esfuerzos, siguiendo  el proceso Preventa fase “</a:t>
              </a:r>
              <a:r>
                <a:rPr lang="es-MX" sz="1400" dirty="0">
                  <a:latin typeface="Myriad Pro Light"/>
                </a:rPr>
                <a:t>Estimación</a:t>
              </a:r>
              <a:r>
                <a:rPr lang="es-MX" sz="1400" dirty="0"/>
                <a:t> de esfuerzos iniciales” pero ahora tomando en cuenta la ERS y no la propuesta técnica, esta ERS será enviada al </a:t>
              </a:r>
              <a:r>
                <a:rPr lang="es-MX" sz="1400" dirty="0" err="1" smtClean="0"/>
                <a:t>Tester</a:t>
              </a:r>
              <a:r>
                <a:rPr lang="es-MX" sz="1400" dirty="0" smtClean="0"/>
                <a:t>.</a:t>
              </a:r>
              <a:endParaRPr lang="es-MX" sz="1400" dirty="0"/>
            </a:p>
          </p:txBody>
        </p:sp>
        <p:pic>
          <p:nvPicPr>
            <p:cNvPr id="48" name="Imagen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246" y="8391411"/>
              <a:ext cx="603453" cy="450997"/>
            </a:xfrm>
            <a:prstGeom prst="rect">
              <a:avLst/>
            </a:prstGeom>
          </p:spPr>
        </p:pic>
      </p:grpSp>
      <p:grpSp>
        <p:nvGrpSpPr>
          <p:cNvPr id="50" name="Grupo 49"/>
          <p:cNvGrpSpPr/>
          <p:nvPr/>
        </p:nvGrpSpPr>
        <p:grpSpPr>
          <a:xfrm>
            <a:off x="315734" y="4696222"/>
            <a:ext cx="8279060" cy="905351"/>
            <a:chOff x="4426924" y="10297163"/>
            <a:chExt cx="9144000" cy="905351"/>
          </a:xfrm>
        </p:grpSpPr>
        <p:sp>
          <p:nvSpPr>
            <p:cNvPr id="65" name="CuadroTexto 64"/>
            <p:cNvSpPr txBox="1"/>
            <p:nvPr/>
          </p:nvSpPr>
          <p:spPr>
            <a:xfrm>
              <a:off x="4426924" y="10297163"/>
              <a:ext cx="9144000" cy="738664"/>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10.</a:t>
              </a:r>
              <a:r>
                <a:rPr lang="es-MX" sz="1400" dirty="0" smtClean="0">
                  <a:latin typeface="Myriad Pro Light"/>
                </a:rPr>
                <a:t> En esta fase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creara la matriz de trazabilidad(FO-DE-014) donde se documentaran los requerimientos funcionales y no funcionales según la ERS aprobada una vez terminado se aplicara el flujo de aprobación correspondiente</a:t>
              </a:r>
              <a:endParaRPr lang="es-MX" sz="1400" dirty="0">
                <a:latin typeface="Myriad Pro Light"/>
              </a:endParaRPr>
            </a:p>
          </p:txBody>
        </p:sp>
        <p:pic>
          <p:nvPicPr>
            <p:cNvPr id="66" name="Imagen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9426" y="10869139"/>
              <a:ext cx="295275" cy="333375"/>
            </a:xfrm>
            <a:prstGeom prst="rect">
              <a:avLst/>
            </a:prstGeom>
          </p:spPr>
        </p:pic>
      </p:grpSp>
      <p:sp>
        <p:nvSpPr>
          <p:cNvPr id="67" name="CuadroTexto 66"/>
          <p:cNvSpPr txBox="1"/>
          <p:nvPr/>
        </p:nvSpPr>
        <p:spPr>
          <a:xfrm>
            <a:off x="-38470" y="383781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10. Crear Matriz de Trazabilidad .  </a:t>
            </a:r>
            <a:endParaRPr lang="es-MX" sz="1400" dirty="0">
              <a:latin typeface="Myriad Pro Light"/>
              <a:cs typeface="Times New Roman" panose="02020603050405020304" pitchFamily="18" charset="0"/>
            </a:endParaRPr>
          </a:p>
        </p:txBody>
      </p:sp>
      <p:sp>
        <p:nvSpPr>
          <p:cNvPr id="68" name="CuadroTexto 67"/>
          <p:cNvSpPr txBox="1"/>
          <p:nvPr/>
        </p:nvSpPr>
        <p:spPr>
          <a:xfrm>
            <a:off x="24420" y="383445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11.Notificar al área de Testing.  </a:t>
            </a:r>
            <a:endParaRPr lang="es-MX" sz="1400" dirty="0">
              <a:latin typeface="Myriad Pro Light"/>
              <a:cs typeface="Times New Roman" panose="02020603050405020304" pitchFamily="18" charset="0"/>
            </a:endParaRPr>
          </a:p>
        </p:txBody>
      </p:sp>
      <p:grpSp>
        <p:nvGrpSpPr>
          <p:cNvPr id="18" name="Grupo 17"/>
          <p:cNvGrpSpPr/>
          <p:nvPr/>
        </p:nvGrpSpPr>
        <p:grpSpPr>
          <a:xfrm>
            <a:off x="240522" y="4859988"/>
            <a:ext cx="8592538" cy="818428"/>
            <a:chOff x="9276935" y="-2288342"/>
            <a:chExt cx="9144000" cy="818428"/>
          </a:xfrm>
        </p:grpSpPr>
        <p:sp>
          <p:nvSpPr>
            <p:cNvPr id="70" name="CuadroTexto 69"/>
            <p:cNvSpPr txBox="1"/>
            <p:nvPr/>
          </p:nvSpPr>
          <p:spPr>
            <a:xfrm>
              <a:off x="9276935" y="-2288342"/>
              <a:ext cx="9144000" cy="523220"/>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11.</a:t>
              </a:r>
              <a:r>
                <a:rPr lang="es-MX" sz="1400" dirty="0" smtClean="0">
                  <a:latin typeface="Myriad Pro Light"/>
                </a:rPr>
                <a:t> El Project Manager/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del proyecto realizará la notificación de la ERS aprobada, al área de Testing, a raíz de esto se realizará la matriz de pruebas.</a:t>
              </a:r>
              <a:endParaRPr lang="es-MX" sz="1400" dirty="0">
                <a:latin typeface="Myriad Pro Light"/>
              </a:endParaRPr>
            </a:p>
          </p:txBody>
        </p:sp>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8791" y="-1987049"/>
              <a:ext cx="577974" cy="517135"/>
            </a:xfrm>
            <a:prstGeom prst="rect">
              <a:avLst/>
            </a:prstGeom>
          </p:spPr>
        </p:pic>
      </p:grpSp>
    </p:spTree>
    <p:extLst>
      <p:ext uri="{BB962C8B-B14F-4D97-AF65-F5344CB8AC3E}">
        <p14:creationId xmlns:p14="http://schemas.microsoft.com/office/powerpoint/2010/main" val="4450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fade">
                                      <p:cBhvr>
                                        <p:cTn id="125" dur="500"/>
                                        <p:tgtEl>
                                          <p:spTgt spid="5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6"/>
                                        </p:tgtEl>
                                      </p:cBhvr>
                                    </p:animEffect>
                                    <p:set>
                                      <p:cBhvr>
                                        <p:cTn id="130" dur="1" fill="hold">
                                          <p:stCondLst>
                                            <p:cond delay="499"/>
                                          </p:stCondLst>
                                        </p:cTn>
                                        <p:tgtEl>
                                          <p:spTgt spid="2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6"/>
                                        </p:tgtEl>
                                      </p:cBhvr>
                                    </p:animEffect>
                                    <p:set>
                                      <p:cBhvr>
                                        <p:cTn id="148" dur="1" fill="hold">
                                          <p:stCondLst>
                                            <p:cond delay="499"/>
                                          </p:stCondLst>
                                        </p:cTn>
                                        <p:tgtEl>
                                          <p:spTgt spid="5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58"/>
                                        </p:tgtEl>
                                      </p:cBhvr>
                                    </p:animEffect>
                                    <p:set>
                                      <p:cBhvr>
                                        <p:cTn id="151" dur="1" fill="hold">
                                          <p:stCondLst>
                                            <p:cond delay="499"/>
                                          </p:stCondLst>
                                        </p:cTn>
                                        <p:tgtEl>
                                          <p:spTgt spid="5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fade">
                                      <p:cBhvr>
                                        <p:cTn id="161" dur="500"/>
                                        <p:tgtEl>
                                          <p:spTgt spid="59"/>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9"/>
                                        </p:tgtEl>
                                      </p:cBhvr>
                                    </p:animEffect>
                                    <p:set>
                                      <p:cBhvr>
                                        <p:cTn id="169" dur="1" fill="hold">
                                          <p:stCondLst>
                                            <p:cond delay="499"/>
                                          </p:stCondLst>
                                        </p:cTn>
                                        <p:tgtEl>
                                          <p:spTgt spid="5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fade">
                                      <p:cBhvr>
                                        <p:cTn id="179" dur="500"/>
                                        <p:tgtEl>
                                          <p:spTgt spid="50"/>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67"/>
                                        </p:tgtEl>
                                      </p:cBhvr>
                                    </p:animEffect>
                                    <p:set>
                                      <p:cBhvr>
                                        <p:cTn id="184" dur="1" fill="hold">
                                          <p:stCondLst>
                                            <p:cond delay="499"/>
                                          </p:stCondLst>
                                        </p:cTn>
                                        <p:tgtEl>
                                          <p:spTgt spid="6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0"/>
                                        </p:tgtEl>
                                      </p:cBhvr>
                                    </p:animEffect>
                                    <p:set>
                                      <p:cBhvr>
                                        <p:cTn id="187" dur="1" fill="hold">
                                          <p:stCondLst>
                                            <p:cond delay="499"/>
                                          </p:stCondLst>
                                        </p:cTn>
                                        <p:tgtEl>
                                          <p:spTgt spid="50"/>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8"/>
                                        </p:tgtEl>
                                        <p:attrNameLst>
                                          <p:attrName>style.visibility</p:attrName>
                                        </p:attrNameLst>
                                      </p:cBhvr>
                                      <p:to>
                                        <p:strVal val="visible"/>
                                      </p:to>
                                    </p:set>
                                    <p:animEffect transition="in" filter="fade">
                                      <p:cBhvr>
                                        <p:cTn id="192" dur="500"/>
                                        <p:tgtEl>
                                          <p:spTgt spid="6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8"/>
                                        </p:tgtEl>
                                        <p:attrNameLst>
                                          <p:attrName>style.visibility</p:attrName>
                                        </p:attrNameLst>
                                      </p:cBhvr>
                                      <p:to>
                                        <p:strVal val="visible"/>
                                      </p:to>
                                    </p:set>
                                    <p:animEffect transition="in" filter="fade">
                                      <p:cBhvr>
                                        <p:cTn id="197" dur="500"/>
                                        <p:tgtEl>
                                          <p:spTgt spid="1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68"/>
                                        </p:tgtEl>
                                      </p:cBhvr>
                                    </p:animEffect>
                                    <p:set>
                                      <p:cBhvr>
                                        <p:cTn id="202" dur="1" fill="hold">
                                          <p:stCondLst>
                                            <p:cond delay="499"/>
                                          </p:stCondLst>
                                        </p:cTn>
                                        <p:tgtEl>
                                          <p:spTgt spid="68"/>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500"/>
                                        <p:tgtEl>
                                          <p:spTgt spid="18"/>
                                        </p:tgtEl>
                                      </p:cBhvr>
                                    </p:animEffect>
                                    <p:set>
                                      <p:cBhvr>
                                        <p:cTn id="205" dur="1" fill="hold">
                                          <p:stCondLst>
                                            <p:cond delay="499"/>
                                          </p:stCondLst>
                                        </p:cTn>
                                        <p:tgtEl>
                                          <p:spTgt spid="1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2"/>
                                        </p:tgtEl>
                                        <p:attrNameLst>
                                          <p:attrName>style.visibility</p:attrName>
                                        </p:attrNameLst>
                                      </p:cBhvr>
                                      <p:to>
                                        <p:strVal val="visible"/>
                                      </p:to>
                                    </p:set>
                                    <p:animEffect transition="in" filter="fade">
                                      <p:cBhvr>
                                        <p:cTn id="210" dur="500"/>
                                        <p:tgtEl>
                                          <p:spTgt spid="62"/>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3"/>
                                        </p:tgtEl>
                                        <p:attrNameLst>
                                          <p:attrName>style.visibility</p:attrName>
                                        </p:attrNameLst>
                                      </p:cBhvr>
                                      <p:to>
                                        <p:strVal val="visible"/>
                                      </p:to>
                                    </p:set>
                                    <p:animEffect transition="in" filter="fade">
                                      <p:cBhvr>
                                        <p:cTn id="215" dur="500"/>
                                        <p:tgtEl>
                                          <p:spTgt spid="63"/>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62"/>
                                        </p:tgtEl>
                                      </p:cBhvr>
                                    </p:animEffect>
                                    <p:set>
                                      <p:cBhvr>
                                        <p:cTn id="220" dur="1" fill="hold">
                                          <p:stCondLst>
                                            <p:cond delay="499"/>
                                          </p:stCondLst>
                                        </p:cTn>
                                        <p:tgtEl>
                                          <p:spTgt spid="62"/>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63"/>
                                        </p:tgtEl>
                                      </p:cBhvr>
                                    </p:animEffect>
                                    <p:set>
                                      <p:cBhvr>
                                        <p:cTn id="223" dur="1" fill="hold">
                                          <p:stCondLst>
                                            <p:cond delay="499"/>
                                          </p:stCondLst>
                                        </p:cTn>
                                        <p:tgtEl>
                                          <p:spTgt spid="63"/>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9"/>
                                        </p:tgtEl>
                                        <p:attrNameLst>
                                          <p:attrName>style.visibility</p:attrName>
                                        </p:attrNameLst>
                                      </p:cBhvr>
                                      <p:to>
                                        <p:strVal val="visible"/>
                                      </p:to>
                                    </p:set>
                                    <p:animEffect transition="in" filter="fade">
                                      <p:cBhvr>
                                        <p:cTn id="228" dur="500"/>
                                        <p:tgtEl>
                                          <p:spTgt spid="29"/>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2" nodeType="clickEffect">
                                  <p:stCondLst>
                                    <p:cond delay="0"/>
                                  </p:stCondLst>
                                  <p:childTnLst>
                                    <p:set>
                                      <p:cBhvr>
                                        <p:cTn id="232" dur="1" fill="hold">
                                          <p:stCondLst>
                                            <p:cond delay="0"/>
                                          </p:stCondLst>
                                        </p:cTn>
                                        <p:tgtEl>
                                          <p:spTgt spid="64"/>
                                        </p:tgtEl>
                                        <p:attrNameLst>
                                          <p:attrName>style.visibility</p:attrName>
                                        </p:attrNameLst>
                                      </p:cBhvr>
                                      <p:to>
                                        <p:strVal val="visible"/>
                                      </p:to>
                                    </p:set>
                                    <p:animEffect transition="in" filter="fade">
                                      <p:cBhvr>
                                        <p:cTn id="233" dur="500"/>
                                        <p:tgtEl>
                                          <p:spTgt spid="64"/>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xit" presetSubtype="0" fill="hold" grpId="1" nodeType="clickEffect">
                                  <p:stCondLst>
                                    <p:cond delay="0"/>
                                  </p:stCondLst>
                                  <p:childTnLst>
                                    <p:animEffect transition="out" filter="fade">
                                      <p:cBhvr>
                                        <p:cTn id="237" dur="500"/>
                                        <p:tgtEl>
                                          <p:spTgt spid="29"/>
                                        </p:tgtEl>
                                      </p:cBhvr>
                                    </p:animEffect>
                                    <p:set>
                                      <p:cBhvr>
                                        <p:cTn id="238" dur="1" fill="hold">
                                          <p:stCondLst>
                                            <p:cond delay="499"/>
                                          </p:stCondLst>
                                        </p:cTn>
                                        <p:tgtEl>
                                          <p:spTgt spid="29"/>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64"/>
                                        </p:tgtEl>
                                      </p:cBhvr>
                                    </p:animEffect>
                                    <p:set>
                                      <p:cBhvr>
                                        <p:cTn id="241" dur="1" fill="hold">
                                          <p:stCondLst>
                                            <p:cond delay="499"/>
                                          </p:stCondLst>
                                        </p:cTn>
                                        <p:tgtEl>
                                          <p:spTgt spid="64"/>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33"/>
                                        </p:tgtEl>
                                        <p:attrNameLst>
                                          <p:attrName>style.visibility</p:attrName>
                                        </p:attrNameLst>
                                      </p:cBhvr>
                                      <p:to>
                                        <p:strVal val="visible"/>
                                      </p:to>
                                    </p:set>
                                    <p:animEffect transition="in" filter="fade">
                                      <p:cBhvr>
                                        <p:cTn id="246" dur="500"/>
                                        <p:tgtEl>
                                          <p:spTgt spid="33"/>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42"/>
                                        </p:tgtEl>
                                        <p:attrNameLst>
                                          <p:attrName>style.visibility</p:attrName>
                                        </p:attrNameLst>
                                      </p:cBhvr>
                                      <p:to>
                                        <p:strVal val="visible"/>
                                      </p:to>
                                    </p:set>
                                    <p:animEffect transition="in" filter="fade">
                                      <p:cBhvr>
                                        <p:cTn id="251" dur="500"/>
                                        <p:tgtEl>
                                          <p:spTgt spid="42"/>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xit" presetSubtype="0" fill="hold" grpId="1" nodeType="clickEffect">
                                  <p:stCondLst>
                                    <p:cond delay="0"/>
                                  </p:stCondLst>
                                  <p:childTnLst>
                                    <p:animEffect transition="out" filter="fade">
                                      <p:cBhvr>
                                        <p:cTn id="255" dur="500"/>
                                        <p:tgtEl>
                                          <p:spTgt spid="33"/>
                                        </p:tgtEl>
                                      </p:cBhvr>
                                    </p:animEffect>
                                    <p:set>
                                      <p:cBhvr>
                                        <p:cTn id="256" dur="1" fill="hold">
                                          <p:stCondLst>
                                            <p:cond delay="499"/>
                                          </p:stCondLst>
                                        </p:cTn>
                                        <p:tgtEl>
                                          <p:spTgt spid="33"/>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42"/>
                                        </p:tgtEl>
                                      </p:cBhvr>
                                    </p:animEffect>
                                    <p:set>
                                      <p:cBhvr>
                                        <p:cTn id="259"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42" grpId="0"/>
      <p:bldP spid="42" grpId="1"/>
      <p:bldP spid="24" grpId="0"/>
      <p:bldP spid="24" grpId="1"/>
      <p:bldP spid="25" grpId="0"/>
      <p:bldP spid="25" grpId="1"/>
      <p:bldP spid="26" grpId="0"/>
      <p:bldP spid="26" grpId="1"/>
      <p:bldP spid="28" grpId="0"/>
      <p:bldP spid="28" grpId="1"/>
      <p:bldP spid="29" grpId="0"/>
      <p:bldP spid="29" grpId="1"/>
      <p:bldP spid="33" grpId="0"/>
      <p:bldP spid="33" grpId="1"/>
      <p:bldP spid="51" grpId="0"/>
      <p:bldP spid="51" grpId="1"/>
      <p:bldP spid="52" grpId="0"/>
      <p:bldP spid="52" grpId="1"/>
      <p:bldP spid="56" grpId="0"/>
      <p:bldP spid="56" grpId="1"/>
      <p:bldP spid="62" grpId="0"/>
      <p:bldP spid="62" grpId="1"/>
      <p:bldP spid="63" grpId="0"/>
      <p:bldP spid="63" grpId="1"/>
      <p:bldP spid="64" grpId="1"/>
      <p:bldP spid="64" grpId="2"/>
      <p:bldP spid="67" grpId="0"/>
      <p:bldP spid="67" grpId="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4216"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3491880" cy="307777"/>
          </a:xfrm>
          <a:prstGeom prst="rect">
            <a:avLst/>
          </a:prstGeom>
          <a:noFill/>
        </p:spPr>
        <p:txBody>
          <a:bodyPr wrap="square" rtlCol="0">
            <a:spAutoFit/>
          </a:bodyPr>
          <a:lstStyle/>
          <a:p>
            <a:r>
              <a:rPr lang="es-MX" sz="1400" b="1" i="1" dirty="0" smtClean="0">
                <a:latin typeface="Myriad Pro Light"/>
              </a:rPr>
              <a:t>Especificación de requerimientos </a:t>
            </a:r>
          </a:p>
        </p:txBody>
      </p:sp>
      <p:sp>
        <p:nvSpPr>
          <p:cNvPr id="2" name="Rectángulo 1"/>
          <p:cNvSpPr/>
          <p:nvPr/>
        </p:nvSpPr>
        <p:spPr>
          <a:xfrm>
            <a:off x="24420" y="1965958"/>
            <a:ext cx="9144000" cy="1384995"/>
          </a:xfrm>
          <a:prstGeom prst="rect">
            <a:avLst/>
          </a:prstGeom>
        </p:spPr>
        <p:txBody>
          <a:bodyPr wrap="square">
            <a:spAutoFit/>
          </a:bodyPr>
          <a:lstStyle/>
          <a:p>
            <a:r>
              <a:rPr lang="es-MX" sz="1400" dirty="0">
                <a:latin typeface="Myriad Pro Light"/>
                <a:ea typeface="MS Mincho"/>
                <a:cs typeface="Times New Roman" panose="02020603050405020304" pitchFamily="18" charset="0"/>
              </a:rPr>
              <a:t>El proceso de Recepción de Requerimientos inicia desde la creación de la Especificación de Requerimientos de Software (ERS)  hasta la aprobado por el cliente. La Especificación de Requerimientos es un proceso vital ya que ayuda a  describir  que es lo el cliente desea de su producto final, así mismo servirá a los desarrolladores para comprender mejor la lógica del negocio. De la descripción de la ERS depende el resultado final del producto por lo tanto es muy importante que esta se describa detalladamente, </a:t>
            </a:r>
            <a:r>
              <a:rPr lang="es-MX" sz="1400" dirty="0" smtClean="0">
                <a:latin typeface="Myriad Pro Light"/>
                <a:ea typeface="MS Mincho"/>
                <a:cs typeface="Times New Roman" panose="02020603050405020304" pitchFamily="18" charset="0"/>
              </a:rPr>
              <a:t>es </a:t>
            </a:r>
            <a:r>
              <a:rPr lang="es-MX" sz="1400" dirty="0">
                <a:latin typeface="Myriad Pro Light"/>
                <a:ea typeface="MS Mincho"/>
                <a:cs typeface="Times New Roman" panose="02020603050405020304" pitchFamily="18" charset="0"/>
              </a:rPr>
              <a:t>necesario que el cliente apruebe este documento</a:t>
            </a:r>
            <a:endParaRPr lang="en-US" sz="1400" dirty="0">
              <a:latin typeface="Myriad Pro Light"/>
              <a:ea typeface="MS Mincho"/>
              <a:cs typeface="Times New Roman" panose="02020603050405020304" pitchFamily="18" charset="0"/>
            </a:endParaRPr>
          </a:p>
        </p:txBody>
      </p:sp>
      <p:sp>
        <p:nvSpPr>
          <p:cNvPr id="6" name="Rectángulo 5"/>
          <p:cNvSpPr/>
          <p:nvPr/>
        </p:nvSpPr>
        <p:spPr>
          <a:xfrm>
            <a:off x="24420" y="3451758"/>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8" name="CuadroTexto 7" title="9"/>
          <p:cNvSpPr txBox="1"/>
          <p:nvPr/>
        </p:nvSpPr>
        <p:spPr>
          <a:xfrm>
            <a:off x="24420" y="3829246"/>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Realizar ERS.  </a:t>
            </a:r>
            <a:endParaRPr lang="es-MX" sz="1400" dirty="0">
              <a:latin typeface="Myriad Pro Light"/>
              <a:cs typeface="Times New Roman" panose="02020603050405020304" pitchFamily="18" charset="0"/>
            </a:endParaRPr>
          </a:p>
        </p:txBody>
      </p:sp>
      <p:sp>
        <p:nvSpPr>
          <p:cNvPr id="10" name="CuadroTexto 9"/>
          <p:cNvSpPr txBox="1"/>
          <p:nvPr/>
        </p:nvSpPr>
        <p:spPr>
          <a:xfrm>
            <a:off x="24420" y="382118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2. Revisar y Ajustar ERS.  </a:t>
            </a:r>
            <a:endParaRPr lang="es-MX" sz="1400" dirty="0">
              <a:latin typeface="Myriad Pro Light"/>
              <a:cs typeface="Times New Roman" panose="02020603050405020304" pitchFamily="18" charset="0"/>
            </a:endParaRPr>
          </a:p>
        </p:txBody>
      </p:sp>
      <p:sp>
        <p:nvSpPr>
          <p:cNvPr id="11" name="CuadroTexto 10"/>
          <p:cNvSpPr txBox="1"/>
          <p:nvPr/>
        </p:nvSpPr>
        <p:spPr>
          <a:xfrm>
            <a:off x="38752" y="3864107"/>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3. Enviar la ERS para su aprobación.   </a:t>
            </a:r>
            <a:endParaRPr lang="es-MX" sz="1400" dirty="0">
              <a:latin typeface="Myriad Pro Light"/>
              <a:cs typeface="Times New Roman" panose="02020603050405020304" pitchFamily="18" charset="0"/>
            </a:endParaRPr>
          </a:p>
        </p:txBody>
      </p:sp>
      <p:sp>
        <p:nvSpPr>
          <p:cNvPr id="12" name="CuadroTexto 11"/>
          <p:cNvSpPr txBox="1"/>
          <p:nvPr/>
        </p:nvSpPr>
        <p:spPr>
          <a:xfrm>
            <a:off x="87310" y="3843879"/>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4</a:t>
            </a:r>
            <a:r>
              <a:rPr lang="es-MX" sz="1400" dirty="0" smtClean="0">
                <a:latin typeface="Myriad Pro Light"/>
                <a:cs typeface="Times New Roman" panose="02020603050405020304" pitchFamily="18" charset="0"/>
              </a:rPr>
              <a:t>. Re-estimar horas.  </a:t>
            </a:r>
            <a:endParaRPr lang="es-MX" sz="1400" dirty="0">
              <a:latin typeface="Myriad Pro Light"/>
              <a:cs typeface="Times New Roman" panose="02020603050405020304" pitchFamily="18" charset="0"/>
            </a:endParaRPr>
          </a:p>
        </p:txBody>
      </p:sp>
      <p:sp>
        <p:nvSpPr>
          <p:cNvPr id="14" name="CuadroTexto 13"/>
          <p:cNvSpPr txBox="1"/>
          <p:nvPr/>
        </p:nvSpPr>
        <p:spPr>
          <a:xfrm>
            <a:off x="275036" y="4171639"/>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42" name="CuadroTexto 41"/>
          <p:cNvSpPr txBox="1"/>
          <p:nvPr/>
        </p:nvSpPr>
        <p:spPr>
          <a:xfrm>
            <a:off x="299454" y="4693223"/>
            <a:ext cx="8479160" cy="954107"/>
          </a:xfrm>
          <a:prstGeom prst="rect">
            <a:avLst/>
          </a:prstGeom>
          <a:noFill/>
        </p:spPr>
        <p:txBody>
          <a:bodyPr wrap="square" rtlCol="0">
            <a:spAutoFit/>
          </a:bodyPr>
          <a:lstStyle/>
          <a:p>
            <a:pPr algn="just"/>
            <a:r>
              <a:rPr lang="es-MX" sz="1400" dirty="0" smtClean="0">
                <a:latin typeface="Myriad Pro Light"/>
              </a:rPr>
              <a:t>14.    Una vez terminado los documentos los responsables de realizarlos los subirán al repositorio definido  para el proyecto dentro de línea base y los correos a Evidencias.  </a:t>
            </a:r>
          </a:p>
          <a:p>
            <a:pPr algn="just"/>
            <a:r>
              <a:rPr lang="es-MX" sz="1400" dirty="0" smtClean="0">
                <a:latin typeface="Myriad Pro Light"/>
              </a:rPr>
              <a:t>/cliente/producto/</a:t>
            </a:r>
            <a:r>
              <a:rPr lang="es-MX" sz="1400" dirty="0" err="1" smtClean="0">
                <a:latin typeface="Myriad Pro Light"/>
              </a:rPr>
              <a:t>doc</a:t>
            </a:r>
            <a:r>
              <a:rPr lang="es-MX" sz="1400" dirty="0" smtClean="0">
                <a:latin typeface="Myriad Pro Light"/>
              </a:rPr>
              <a:t>/proyecto/09-Fases/ 0x-”Proceso”/</a:t>
            </a:r>
            <a:r>
              <a:rPr lang="es-MX" sz="1400" dirty="0" err="1" smtClean="0">
                <a:latin typeface="Myriad Pro Light"/>
              </a:rPr>
              <a:t>Linea</a:t>
            </a:r>
            <a:r>
              <a:rPr lang="es-MX" sz="1400" dirty="0" smtClean="0">
                <a:latin typeface="Myriad Pro Light"/>
              </a:rPr>
              <a:t>-Base.</a:t>
            </a:r>
          </a:p>
          <a:p>
            <a:pPr algn="just"/>
            <a:r>
              <a:rPr lang="es-MX" sz="1400" dirty="0">
                <a:latin typeface="Myriad Pro Light"/>
              </a:rPr>
              <a:t>/cliente/producto/</a:t>
            </a:r>
            <a:r>
              <a:rPr lang="es-MX" sz="1400" dirty="0" err="1">
                <a:latin typeface="Myriad Pro Light"/>
              </a:rPr>
              <a:t>doc</a:t>
            </a:r>
            <a:r>
              <a:rPr lang="es-MX" sz="1400" dirty="0">
                <a:latin typeface="Myriad Pro Light"/>
              </a:rPr>
              <a:t>/proyecto/09-Fases/ 0x-”Proceso</a:t>
            </a:r>
            <a:r>
              <a:rPr lang="es-MX" sz="1400" dirty="0" smtClean="0">
                <a:latin typeface="Myriad Pro Light"/>
              </a:rPr>
              <a:t>”/Evidencia. </a:t>
            </a:r>
          </a:p>
        </p:txBody>
      </p:sp>
      <p:sp>
        <p:nvSpPr>
          <p:cNvPr id="24" name="CuadroTexto 23"/>
          <p:cNvSpPr txBox="1"/>
          <p:nvPr/>
        </p:nvSpPr>
        <p:spPr>
          <a:xfrm>
            <a:off x="75857" y="3890649"/>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5. Revisar ERS vs Plan Integral de Proyecto.  </a:t>
            </a:r>
            <a:endParaRPr lang="es-MX" sz="1400" dirty="0">
              <a:latin typeface="Myriad Pro Light"/>
              <a:cs typeface="Times New Roman" panose="02020603050405020304" pitchFamily="18" charset="0"/>
            </a:endParaRPr>
          </a:p>
        </p:txBody>
      </p:sp>
      <p:sp>
        <p:nvSpPr>
          <p:cNvPr id="25" name="CuadroTexto 24"/>
          <p:cNvSpPr txBox="1"/>
          <p:nvPr/>
        </p:nvSpPr>
        <p:spPr>
          <a:xfrm>
            <a:off x="32010" y="3836235"/>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Ajustar Plan Integral de Proyecto.  </a:t>
            </a:r>
            <a:endParaRPr lang="es-MX" sz="1400" dirty="0">
              <a:latin typeface="Myriad Pro Light"/>
              <a:cs typeface="Times New Roman" panose="02020603050405020304" pitchFamily="18" charset="0"/>
            </a:endParaRPr>
          </a:p>
        </p:txBody>
      </p:sp>
      <p:sp>
        <p:nvSpPr>
          <p:cNvPr id="26" name="CuadroTexto 25"/>
          <p:cNvSpPr txBox="1"/>
          <p:nvPr/>
        </p:nvSpPr>
        <p:spPr>
          <a:xfrm>
            <a:off x="48792" y="3817410"/>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Evaluación de Alternativas Tecnológicas.  </a:t>
            </a:r>
            <a:endParaRPr lang="es-MX" sz="1400" dirty="0">
              <a:latin typeface="Myriad Pro Light"/>
              <a:cs typeface="Times New Roman" panose="02020603050405020304" pitchFamily="18" charset="0"/>
            </a:endParaRPr>
          </a:p>
        </p:txBody>
      </p:sp>
      <p:sp>
        <p:nvSpPr>
          <p:cNvPr id="28" name="CuadroTexto 27"/>
          <p:cNvSpPr txBox="1"/>
          <p:nvPr/>
        </p:nvSpPr>
        <p:spPr>
          <a:xfrm>
            <a:off x="87310" y="3851348"/>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9. Revisar y Ajustar Especificación Técnica y Diseño Detallado.  </a:t>
            </a:r>
            <a:endParaRPr lang="es-MX" sz="1400" dirty="0">
              <a:latin typeface="Myriad Pro Light"/>
              <a:cs typeface="Times New Roman" panose="02020603050405020304" pitchFamily="18" charset="0"/>
            </a:endParaRPr>
          </a:p>
        </p:txBody>
      </p:sp>
      <p:sp>
        <p:nvSpPr>
          <p:cNvPr id="29" name="CuadroTexto 28"/>
          <p:cNvSpPr txBox="1"/>
          <p:nvPr/>
        </p:nvSpPr>
        <p:spPr>
          <a:xfrm>
            <a:off x="9096" y="384331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13. Calidad PPQA.  </a:t>
            </a:r>
            <a:endParaRPr lang="es-MX" sz="1400" dirty="0">
              <a:latin typeface="Myriad Pro Light"/>
              <a:cs typeface="Times New Roman" panose="02020603050405020304" pitchFamily="18" charset="0"/>
            </a:endParaRPr>
          </a:p>
        </p:txBody>
      </p:sp>
      <p:sp>
        <p:nvSpPr>
          <p:cNvPr id="33" name="CuadroTexto 32"/>
          <p:cNvSpPr txBox="1"/>
          <p:nvPr/>
        </p:nvSpPr>
        <p:spPr>
          <a:xfrm>
            <a:off x="-38470" y="3880411"/>
            <a:ext cx="7488832" cy="30777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r>
              <a:rPr lang="es-MX" dirty="0" smtClean="0"/>
              <a:t>14. </a:t>
            </a:r>
            <a:r>
              <a:rPr lang="es-MX" dirty="0"/>
              <a:t>Subir documentos a línea base de Recepción e Inicio de Proyecto.  </a:t>
            </a:r>
          </a:p>
        </p:txBody>
      </p:sp>
      <p:grpSp>
        <p:nvGrpSpPr>
          <p:cNvPr id="9" name="Grupo 8"/>
          <p:cNvGrpSpPr/>
          <p:nvPr/>
        </p:nvGrpSpPr>
        <p:grpSpPr>
          <a:xfrm>
            <a:off x="376676" y="4859988"/>
            <a:ext cx="8496944" cy="1108696"/>
            <a:chOff x="323528" y="4332410"/>
            <a:chExt cx="8496944" cy="1108696"/>
          </a:xfrm>
        </p:grpSpPr>
        <p:sp>
          <p:nvSpPr>
            <p:cNvPr id="34" name="CuadroTexto 33"/>
            <p:cNvSpPr txBox="1"/>
            <p:nvPr/>
          </p:nvSpPr>
          <p:spPr>
            <a:xfrm>
              <a:off x="323528" y="4332410"/>
              <a:ext cx="8496944" cy="954107"/>
            </a:xfrm>
            <a:prstGeom prst="rect">
              <a:avLst/>
            </a:prstGeom>
            <a:noFill/>
          </p:spPr>
          <p:txBody>
            <a:bodyPr wrap="square" rtlCol="0">
              <a:spAutoFit/>
            </a:bodyPr>
            <a:lstStyle/>
            <a:p>
              <a:pPr marL="342900" indent="-342900" algn="just">
                <a:buAutoNum type="arabicPeriod"/>
              </a:pPr>
              <a:r>
                <a:rPr lang="es-MX" sz="1400" dirty="0" smtClean="0">
                  <a:latin typeface="Myriad Pro Light"/>
                </a:rPr>
                <a:t>En esta actividad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realizará de forma detallada la Especificación de requerimientos de software en el formato  (FO-DE-013) donde se describirán los Casos de Uso, Lista de Actores, Perspectiva del producto, Requerimientos funcionales y no funcionales, reglas del negocio, interfaces de usuario etc.</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207" y="5107731"/>
              <a:ext cx="295275" cy="333375"/>
            </a:xfrm>
            <a:prstGeom prst="rect">
              <a:avLst/>
            </a:prstGeom>
          </p:spPr>
        </p:pic>
      </p:grpSp>
      <p:grpSp>
        <p:nvGrpSpPr>
          <p:cNvPr id="15" name="Grupo 14"/>
          <p:cNvGrpSpPr/>
          <p:nvPr/>
        </p:nvGrpSpPr>
        <p:grpSpPr>
          <a:xfrm>
            <a:off x="331293" y="4616656"/>
            <a:ext cx="8496944" cy="1416271"/>
            <a:chOff x="347657" y="5389227"/>
            <a:chExt cx="8496944" cy="1416271"/>
          </a:xfrm>
        </p:grpSpPr>
        <p:grpSp>
          <p:nvGrpSpPr>
            <p:cNvPr id="35" name="Grupo 34"/>
            <p:cNvGrpSpPr/>
            <p:nvPr/>
          </p:nvGrpSpPr>
          <p:grpSpPr>
            <a:xfrm>
              <a:off x="347657" y="5389227"/>
              <a:ext cx="8496944" cy="1384995"/>
              <a:chOff x="323528" y="4332410"/>
              <a:chExt cx="8496944" cy="1384995"/>
            </a:xfrm>
          </p:grpSpPr>
          <p:sp>
            <p:nvSpPr>
              <p:cNvPr id="38" name="CuadroTexto 37"/>
              <p:cNvSpPr txBox="1"/>
              <p:nvPr/>
            </p:nvSpPr>
            <p:spPr>
              <a:xfrm>
                <a:off x="323528" y="4332410"/>
                <a:ext cx="8496944" cy="1384995"/>
              </a:xfrm>
              <a:prstGeom prst="rect">
                <a:avLst/>
              </a:prstGeom>
              <a:noFill/>
            </p:spPr>
            <p:txBody>
              <a:bodyPr wrap="square" rtlCol="0">
                <a:spAutoFit/>
              </a:bodyPr>
              <a:lstStyle/>
              <a:p>
                <a:pPr marL="342900" indent="-342900" algn="just">
                  <a:buAutoNum type="arabicPeriod" startAt="2"/>
                </a:pPr>
                <a:r>
                  <a:rPr lang="es-MX" sz="1400" dirty="0" smtClean="0">
                    <a:latin typeface="Myriad Pro Light"/>
                  </a:rPr>
                  <a:t>Una vez que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termino la ERS se revisará en conjunto con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dicha revisión consistirá en:  </a:t>
                </a:r>
              </a:p>
              <a:p>
                <a:pPr marL="800100" lvl="1" indent="-342900" algn="just">
                  <a:buFont typeface="Arial" panose="020B0604020202020204" pitchFamily="34" charset="0"/>
                  <a:buChar char="•"/>
                </a:pPr>
                <a:r>
                  <a:rPr lang="es-MX" sz="1400" dirty="0" smtClean="0">
                    <a:latin typeface="Myriad Pro Light"/>
                  </a:rPr>
                  <a:t>Formato Correcto</a:t>
                </a:r>
              </a:p>
              <a:p>
                <a:pPr marL="800100" lvl="1" indent="-342900" algn="just">
                  <a:buFont typeface="Arial" panose="020B0604020202020204" pitchFamily="34" charset="0"/>
                  <a:buChar char="•"/>
                </a:pPr>
                <a:r>
                  <a:rPr lang="es-MX" sz="1400" dirty="0" smtClean="0">
                    <a:latin typeface="Myriad Pro Light"/>
                  </a:rPr>
                  <a:t>Que cumpla con las funcionalidades descritas en la propuesta técnica y en las reuniones solicitadas con el cliente.</a:t>
                </a:r>
              </a:p>
              <a:p>
                <a:pPr marL="800100" lvl="1" indent="-342900" algn="just">
                  <a:buFont typeface="Arial" panose="020B0604020202020204" pitchFamily="34" charset="0"/>
                  <a:buChar char="•"/>
                </a:pPr>
                <a:r>
                  <a:rPr lang="es-MX" sz="1400" dirty="0" smtClean="0">
                    <a:latin typeface="Myriad Pro Light"/>
                  </a:rPr>
                  <a:t>Cumplir con os lineamientos establecidos en el formato (FO-DE-36).</a:t>
                </a:r>
              </a:p>
            </p:txBody>
          </p: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184" y="5335316"/>
                <a:ext cx="295275" cy="333375"/>
              </a:xfrm>
              <a:prstGeom prst="rect">
                <a:avLst/>
              </a:prstGeom>
            </p:spPr>
          </p:pic>
        </p:gr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317" y="6408598"/>
              <a:ext cx="443594" cy="396900"/>
            </a:xfrm>
            <a:prstGeom prst="rect">
              <a:avLst/>
            </a:prstGeom>
          </p:spPr>
        </p:pic>
      </p:grpSp>
      <p:grpSp>
        <p:nvGrpSpPr>
          <p:cNvPr id="43" name="Grupo 42"/>
          <p:cNvGrpSpPr/>
          <p:nvPr/>
        </p:nvGrpSpPr>
        <p:grpSpPr>
          <a:xfrm>
            <a:off x="324659" y="4550843"/>
            <a:ext cx="8496944" cy="1815882"/>
            <a:chOff x="347657" y="5389227"/>
            <a:chExt cx="8496944" cy="1815882"/>
          </a:xfrm>
        </p:grpSpPr>
        <p:sp>
          <p:nvSpPr>
            <p:cNvPr id="46" name="CuadroTexto 45"/>
            <p:cNvSpPr txBox="1"/>
            <p:nvPr/>
          </p:nvSpPr>
          <p:spPr>
            <a:xfrm>
              <a:off x="347657" y="5389227"/>
              <a:ext cx="8496944" cy="1815882"/>
            </a:xfrm>
            <a:prstGeom prst="rect">
              <a:avLst/>
            </a:prstGeom>
            <a:noFill/>
          </p:spPr>
          <p:txBody>
            <a:bodyPr wrap="square" rtlCol="0">
              <a:spAutoFit/>
            </a:bodyPr>
            <a:lstStyle/>
            <a:p>
              <a:pPr algn="just"/>
              <a:r>
                <a:rPr lang="es-MX" sz="1400" dirty="0">
                  <a:latin typeface="Myriad Pro Light"/>
                </a:rPr>
                <a:t>3. </a:t>
              </a:r>
              <a:r>
                <a:rPr lang="es-ES_tradnl" sz="1400" dirty="0">
                  <a:latin typeface="Myriad Pro Light"/>
                </a:rPr>
                <a:t>En esta fase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envía la ERS al Project Manager donde coordinará una reunión de revisión con el cliente esto para aclaraciones, dudas, correcciones o aprobación. Si el cliente hace cambios al alcance original, el Project Manager lo revisa con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para verificar que no tenga un alcance mayor al descrito inicialmente, si esto es así se tramitara el control de cambios si no se realizaran los ajustes y se programará una nueva revisión por el cliente. Si la ERS es correcta el Project Manager le notifica al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y se registra su aprobación o modificaciones en el Historial de revisiones</a:t>
              </a:r>
              <a:endParaRPr lang="en-US" sz="1400" dirty="0">
                <a:latin typeface="Myriad Pro Light"/>
              </a:endParaRPr>
            </a:p>
            <a:p>
              <a:pPr algn="just"/>
              <a:r>
                <a:rPr lang="es-MX" sz="1400" dirty="0" smtClean="0">
                  <a:latin typeface="Myriad Pro Light"/>
                </a:rPr>
                <a:t>.</a:t>
              </a:r>
            </a:p>
          </p:txBody>
        </p:sp>
        <p:pic>
          <p:nvPicPr>
            <p:cNvPr id="45" name="Imagen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4332" y="6772000"/>
              <a:ext cx="443594" cy="396900"/>
            </a:xfrm>
            <a:prstGeom prst="rect">
              <a:avLst/>
            </a:prstGeom>
          </p:spPr>
        </p:pic>
      </p:grpSp>
      <p:sp>
        <p:nvSpPr>
          <p:cNvPr id="51" name="CuadroTexto 50"/>
          <p:cNvSpPr txBox="1"/>
          <p:nvPr/>
        </p:nvSpPr>
        <p:spPr>
          <a:xfrm>
            <a:off x="322368" y="4607864"/>
            <a:ext cx="8499235" cy="954107"/>
          </a:xfrm>
          <a:prstGeom prst="rect">
            <a:avLst/>
          </a:prstGeom>
          <a:noFill/>
        </p:spPr>
        <p:txBody>
          <a:bodyPr wrap="square" rtlCol="0">
            <a:spAutoFit/>
          </a:bodyPr>
          <a:lstStyle/>
          <a:p>
            <a:r>
              <a:rPr lang="es-MX" sz="1400" dirty="0" smtClean="0">
                <a:latin typeface="Myriad Pro Light"/>
                <a:cs typeface="Times New Roman" panose="02020603050405020304" pitchFamily="18" charset="0"/>
              </a:rPr>
              <a:t>5. </a:t>
            </a:r>
            <a:r>
              <a:rPr lang="es-ES_tradnl" sz="1400" dirty="0">
                <a:latin typeface="Myriad Pro Light"/>
              </a:rPr>
              <a:t>Una vez que se tienen aprobada la ERS por el cliente y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se realizará una revisión por pares del plan Integral contra los requerimientos actualizados, esta revisión la realizará el Project Manager  y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y se registrara en el historial de revisiones del documento. </a:t>
            </a:r>
            <a:endParaRPr lang="en-US" sz="1400" dirty="0">
              <a:latin typeface="Myriad Pro Light"/>
            </a:endParaRPr>
          </a:p>
        </p:txBody>
      </p:sp>
      <p:sp>
        <p:nvSpPr>
          <p:cNvPr id="52" name="CuadroTexto 51"/>
          <p:cNvSpPr txBox="1"/>
          <p:nvPr/>
        </p:nvSpPr>
        <p:spPr>
          <a:xfrm>
            <a:off x="-598071" y="4564678"/>
            <a:ext cx="9419674" cy="95410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6</a:t>
            </a:r>
            <a:r>
              <a:rPr lang="es-MX" sz="1400" dirty="0" smtClean="0">
                <a:latin typeface="Myriad Pro Light"/>
                <a:cs typeface="Times New Roman" panose="02020603050405020304" pitchFamily="18" charset="0"/>
              </a:rPr>
              <a:t>. </a:t>
            </a:r>
            <a:r>
              <a:rPr lang="es-MX" sz="1400" dirty="0">
                <a:latin typeface="Myriad Pro Light"/>
              </a:rPr>
              <a:t>En caso de tener que ajustar el plan integral de proyecto, el Project Manager  será el responsable de realizar dicho cambio, una vez efectuado este cambio se realizará la fase anterior de este proceso, esto para una nueva revisión y establecer un común acuerdo, posteriormente se registrará en el historial de revisiones los cambios efectuados en el documento</a:t>
            </a:r>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grpSp>
        <p:nvGrpSpPr>
          <p:cNvPr id="55" name="Grupo 54"/>
          <p:cNvGrpSpPr/>
          <p:nvPr/>
        </p:nvGrpSpPr>
        <p:grpSpPr>
          <a:xfrm>
            <a:off x="-598071" y="4594397"/>
            <a:ext cx="9157400" cy="946517"/>
            <a:chOff x="5423712" y="6080643"/>
            <a:chExt cx="7649051" cy="946517"/>
          </a:xfrm>
        </p:grpSpPr>
        <p:sp>
          <p:nvSpPr>
            <p:cNvPr id="53" name="CuadroTexto 52"/>
            <p:cNvSpPr txBox="1"/>
            <p:nvPr/>
          </p:nvSpPr>
          <p:spPr>
            <a:xfrm>
              <a:off x="5423712" y="6080643"/>
              <a:ext cx="7649051" cy="738664"/>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7.    En esta actividad el </a:t>
              </a:r>
              <a:r>
                <a:rPr lang="es-MX" sz="1400" dirty="0" err="1" smtClean="0">
                  <a:latin typeface="Myriad Pro Light"/>
                  <a:cs typeface="Times New Roman" panose="02020603050405020304" pitchFamily="18" charset="0"/>
                </a:rPr>
                <a:t>Development</a:t>
              </a:r>
              <a:r>
                <a:rPr lang="es-MX" sz="1400" dirty="0" smtClean="0">
                  <a:latin typeface="Myriad Pro Light"/>
                  <a:cs typeface="Times New Roman" panose="02020603050405020304" pitchFamily="18" charset="0"/>
                </a:rPr>
                <a:t> </a:t>
              </a:r>
              <a:r>
                <a:rPr lang="es-MX" sz="1400" dirty="0" err="1" smtClean="0">
                  <a:latin typeface="Myriad Pro Light"/>
                  <a:cs typeface="Times New Roman" panose="02020603050405020304" pitchFamily="18" charset="0"/>
                </a:rPr>
                <a:t>Coordinator</a:t>
              </a:r>
              <a:r>
                <a:rPr lang="es-MX" sz="1400" dirty="0" smtClean="0">
                  <a:latin typeface="Myriad Pro Light"/>
                  <a:cs typeface="Times New Roman" panose="02020603050405020304" pitchFamily="18" charset="0"/>
                </a:rPr>
                <a:t>/ Project Manager tomará la decisión de alternativas tecnológicas (FO-DE-011) en la matriz de toma de decisiones, una vez efectuada esta acción se realizara una revisión según el flujo de aprobación correspondiente..  </a:t>
              </a:r>
              <a:endParaRPr lang="es-MX" sz="1400" dirty="0">
                <a:latin typeface="Myriad Pro Light"/>
                <a:cs typeface="Times New Roman" panose="02020603050405020304" pitchFamily="18" charset="0"/>
              </a:endParaRPr>
            </a:p>
          </p:txBody>
        </p:sp>
        <p:pic>
          <p:nvPicPr>
            <p:cNvPr id="54" name="Imagen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8864" y="6576163"/>
              <a:ext cx="504056" cy="450997"/>
            </a:xfrm>
            <a:prstGeom prst="rect">
              <a:avLst/>
            </a:prstGeom>
          </p:spPr>
        </p:pic>
      </p:grpSp>
      <p:sp>
        <p:nvSpPr>
          <p:cNvPr id="56" name="CuadroTexto 55"/>
          <p:cNvSpPr txBox="1"/>
          <p:nvPr/>
        </p:nvSpPr>
        <p:spPr>
          <a:xfrm>
            <a:off x="24420" y="3820313"/>
            <a:ext cx="7488832" cy="30777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Realizar Especificación Técnica y Diseño Detallado.  </a:t>
            </a:r>
            <a:endParaRPr lang="es-MX" sz="1400" dirty="0">
              <a:latin typeface="Myriad Pro Light"/>
              <a:cs typeface="Times New Roman" panose="02020603050405020304" pitchFamily="18" charset="0"/>
            </a:endParaRPr>
          </a:p>
        </p:txBody>
      </p:sp>
      <p:grpSp>
        <p:nvGrpSpPr>
          <p:cNvPr id="58" name="Grupo 57"/>
          <p:cNvGrpSpPr/>
          <p:nvPr/>
        </p:nvGrpSpPr>
        <p:grpSpPr>
          <a:xfrm>
            <a:off x="-598071" y="4578834"/>
            <a:ext cx="9152167" cy="1303518"/>
            <a:chOff x="4685027" y="7422179"/>
            <a:chExt cx="9144000" cy="1303518"/>
          </a:xfrm>
        </p:grpSpPr>
        <p:sp>
          <p:nvSpPr>
            <p:cNvPr id="27" name="CuadroTexto 26"/>
            <p:cNvSpPr txBox="1"/>
            <p:nvPr/>
          </p:nvSpPr>
          <p:spPr>
            <a:xfrm>
              <a:off x="4685027" y="7422179"/>
              <a:ext cx="9144000" cy="954107"/>
            </a:xfrm>
            <a:prstGeom prst="rect">
              <a:avLst/>
            </a:prstGeom>
            <a:noFill/>
          </p:spPr>
          <p:txBody>
            <a:bodyPr wrap="square" rtlCol="0">
              <a:spAutoFit/>
            </a:bodyPr>
            <a:lstStyle/>
            <a:p>
              <a:pPr lvl="2"/>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El </a:t>
              </a:r>
              <a:r>
                <a:rPr lang="es-MX" sz="1400" dirty="0" err="1" smtClean="0">
                  <a:latin typeface="Myriad Pro Light"/>
                  <a:cs typeface="Times New Roman" panose="02020603050405020304" pitchFamily="18" charset="0"/>
                </a:rPr>
                <a:t>Developer</a:t>
              </a:r>
              <a:r>
                <a:rPr lang="es-MX" sz="1400" dirty="0" smtClean="0">
                  <a:latin typeface="Myriad Pro Light"/>
                  <a:cs typeface="Times New Roman" panose="02020603050405020304" pitchFamily="18" charset="0"/>
                </a:rPr>
                <a:t> </a:t>
              </a:r>
              <a:r>
                <a:rPr lang="es-MX" sz="1400" dirty="0" err="1" smtClean="0">
                  <a:latin typeface="Myriad Pro Light"/>
                  <a:cs typeface="Times New Roman" panose="02020603050405020304" pitchFamily="18" charset="0"/>
                </a:rPr>
                <a:t>Analyst</a:t>
              </a:r>
              <a:r>
                <a:rPr lang="es-MX" sz="1400" dirty="0" smtClean="0">
                  <a:latin typeface="Myriad Pro Light"/>
                  <a:cs typeface="Times New Roman" panose="02020603050405020304" pitchFamily="18" charset="0"/>
                </a:rPr>
                <a:t> realizará la especificación Técnica en el formato (FO-DE-005) en este formato se debe de especificar de manera detallada: Diagrama de arquitectura, Diagrama de componentes, flujo de proceso etc. Así mismo se realizará el diseño detallado en el formato (FO-DE-019) donde se especificará: el diseño de tablas, </a:t>
              </a:r>
              <a:r>
                <a:rPr lang="es-MX" sz="1400" dirty="0" err="1" smtClean="0">
                  <a:latin typeface="Myriad Pro Light"/>
                  <a:cs typeface="Times New Roman" panose="02020603050405020304" pitchFamily="18" charset="0"/>
                </a:rPr>
                <a:t>Particionamiento</a:t>
              </a:r>
              <a:r>
                <a:rPr lang="es-MX" sz="1400" dirty="0" smtClean="0">
                  <a:latin typeface="Myriad Pro Light"/>
                  <a:cs typeface="Times New Roman" panose="02020603050405020304" pitchFamily="18" charset="0"/>
                </a:rPr>
                <a:t>, volumen esperado de crecimiento por tabla etc..  </a:t>
              </a:r>
              <a:endParaRPr lang="es-MX" sz="1400" dirty="0">
                <a:latin typeface="Myriad Pro Light"/>
                <a:cs typeface="Times New Roman" panose="02020603050405020304" pitchFamily="18" charset="0"/>
              </a:endParaRPr>
            </a:p>
          </p:txBody>
        </p:sp>
        <p:pic>
          <p:nvPicPr>
            <p:cNvPr id="57" name="Imagen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3673" y="8392322"/>
              <a:ext cx="295275" cy="333375"/>
            </a:xfrm>
            <a:prstGeom prst="rect">
              <a:avLst/>
            </a:prstGeom>
          </p:spPr>
        </p:pic>
      </p:grpSp>
      <p:grpSp>
        <p:nvGrpSpPr>
          <p:cNvPr id="59" name="Grupo 58"/>
          <p:cNvGrpSpPr/>
          <p:nvPr/>
        </p:nvGrpSpPr>
        <p:grpSpPr>
          <a:xfrm>
            <a:off x="310204" y="4587247"/>
            <a:ext cx="8484287" cy="1658108"/>
            <a:chOff x="4685027" y="7422179"/>
            <a:chExt cx="9144000" cy="1658108"/>
          </a:xfrm>
        </p:grpSpPr>
        <p:sp>
          <p:nvSpPr>
            <p:cNvPr id="60" name="CuadroTexto 59"/>
            <p:cNvSpPr txBox="1"/>
            <p:nvPr/>
          </p:nvSpPr>
          <p:spPr>
            <a:xfrm>
              <a:off x="4685027" y="7422179"/>
              <a:ext cx="9144000" cy="1384995"/>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9.</a:t>
              </a:r>
              <a:r>
                <a:rPr lang="es-MX" sz="1400" dirty="0">
                  <a:latin typeface="Myriad Pro Light"/>
                </a:rPr>
                <a:t> Una vez que el </a:t>
              </a:r>
              <a:r>
                <a:rPr lang="es-MX" sz="1400" dirty="0" err="1">
                  <a:latin typeface="Myriad Pro Light"/>
                </a:rPr>
                <a:t>Developer</a:t>
              </a:r>
              <a:r>
                <a:rPr lang="es-MX" sz="1400" dirty="0">
                  <a:latin typeface="Myriad Pro Light"/>
                </a:rPr>
                <a:t> </a:t>
              </a:r>
              <a:r>
                <a:rPr lang="es-MX" sz="1400" dirty="0" err="1">
                  <a:latin typeface="Myriad Pro Light"/>
                </a:rPr>
                <a:t>Analyst</a:t>
              </a:r>
              <a:r>
                <a:rPr lang="es-MX" sz="1400" dirty="0">
                  <a:latin typeface="Myriad Pro Light"/>
                </a:rPr>
                <a:t> </a:t>
              </a:r>
              <a:r>
                <a:rPr lang="es-MX" sz="1400" dirty="0" smtClean="0">
                  <a:latin typeface="Myriad Pro Light"/>
                </a:rPr>
                <a:t>termino el diseño detallado y especificación técnica se revisarán </a:t>
              </a:r>
              <a:r>
                <a:rPr lang="es-MX" sz="1400" dirty="0">
                  <a:latin typeface="Myriad Pro Light"/>
                </a:rPr>
                <a:t>en conjunto con el </a:t>
              </a:r>
              <a:r>
                <a:rPr lang="es-MX" sz="1400" dirty="0" err="1">
                  <a:latin typeface="Myriad Pro Light"/>
                </a:rPr>
                <a:t>Development</a:t>
              </a:r>
              <a:r>
                <a:rPr lang="es-MX" sz="1400" dirty="0">
                  <a:latin typeface="Myriad Pro Light"/>
                </a:rPr>
                <a:t> </a:t>
              </a:r>
              <a:r>
                <a:rPr lang="es-MX" sz="1400" dirty="0" err="1">
                  <a:latin typeface="Myriad Pro Light"/>
                </a:rPr>
                <a:t>Coordinator</a:t>
              </a:r>
              <a:r>
                <a:rPr lang="es-MX" sz="1400" dirty="0">
                  <a:latin typeface="Myriad Pro Light"/>
                </a:rPr>
                <a:t>, dicha revisión consistirá en:  </a:t>
              </a:r>
            </a:p>
            <a:p>
              <a:pPr marL="800100" lvl="1" indent="-342900" algn="just">
                <a:buFont typeface="Arial" panose="020B0604020202020204" pitchFamily="34" charset="0"/>
                <a:buChar char="•"/>
              </a:pPr>
              <a:r>
                <a:rPr lang="es-MX" sz="1400" dirty="0">
                  <a:latin typeface="Myriad Pro Light"/>
                </a:rPr>
                <a:t>Formato </a:t>
              </a:r>
              <a:r>
                <a:rPr lang="es-MX" sz="1400" dirty="0" smtClean="0">
                  <a:latin typeface="Myriad Pro Light"/>
                </a:rPr>
                <a:t>Correcto.</a:t>
              </a:r>
              <a:endParaRPr lang="es-MX" sz="1400" dirty="0">
                <a:latin typeface="Myriad Pro Light"/>
              </a:endParaRPr>
            </a:p>
            <a:p>
              <a:pPr marL="800100" lvl="1" indent="-342900" algn="just">
                <a:buFont typeface="Arial" panose="020B0604020202020204" pitchFamily="34" charset="0"/>
                <a:buChar char="•"/>
              </a:pPr>
              <a:r>
                <a:rPr lang="es-MX" sz="1400" dirty="0">
                  <a:latin typeface="Myriad Pro Light"/>
                </a:rPr>
                <a:t>Que cumpla con las funcionalidades descritas en la propuesta técnica y en las reuniones solicitadas con el cliente.</a:t>
              </a:r>
            </a:p>
            <a:p>
              <a:pPr marL="800100" lvl="1" indent="-342900" algn="just">
                <a:buFont typeface="Arial" panose="020B0604020202020204" pitchFamily="34" charset="0"/>
                <a:buChar char="•"/>
              </a:pPr>
              <a:r>
                <a:rPr lang="es-MX" sz="1400" dirty="0">
                  <a:latin typeface="Myriad Pro Light"/>
                </a:rPr>
                <a:t>Cumplir con os lineamientos establecidos en el formato (</a:t>
              </a:r>
              <a:r>
                <a:rPr lang="es-MX" sz="1400" dirty="0" smtClean="0">
                  <a:latin typeface="Myriad Pro Light"/>
                </a:rPr>
                <a:t>FO-DE-37).</a:t>
              </a:r>
              <a:endParaRPr lang="es-MX" sz="1400" dirty="0">
                <a:latin typeface="Myriad Pro Light"/>
              </a:endParaRPr>
            </a:p>
          </p:txBody>
        </p:sp>
        <p:pic>
          <p:nvPicPr>
            <p:cNvPr id="61" name="Imagen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593" y="8746912"/>
              <a:ext cx="295275" cy="333375"/>
            </a:xfrm>
            <a:prstGeom prst="rect">
              <a:avLst/>
            </a:prstGeom>
          </p:spPr>
        </p:pic>
      </p:grpSp>
      <p:sp>
        <p:nvSpPr>
          <p:cNvPr id="62" name="CuadroTexto 61"/>
          <p:cNvSpPr txBox="1"/>
          <p:nvPr/>
        </p:nvSpPr>
        <p:spPr>
          <a:xfrm>
            <a:off x="-38470" y="3826692"/>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12. Administración de Configuración CM.  </a:t>
            </a:r>
            <a:endParaRPr lang="es-MX" sz="1400" dirty="0">
              <a:latin typeface="Myriad Pro Light"/>
              <a:cs typeface="Times New Roman" panose="02020603050405020304" pitchFamily="18" charset="0"/>
            </a:endParaRPr>
          </a:p>
        </p:txBody>
      </p:sp>
      <p:sp>
        <p:nvSpPr>
          <p:cNvPr id="63" name="CuadroTexto 62"/>
          <p:cNvSpPr txBox="1"/>
          <p:nvPr/>
        </p:nvSpPr>
        <p:spPr>
          <a:xfrm>
            <a:off x="275036" y="4621356"/>
            <a:ext cx="9438596"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cs typeface="Times New Roman" panose="02020603050405020304" pitchFamily="18" charset="0"/>
              </a:rPr>
              <a:t>12. </a:t>
            </a:r>
            <a:r>
              <a:rPr lang="es-ES_tradnl" sz="1400" dirty="0">
                <a:latin typeface="Myriad Pro Light"/>
                <a:cs typeface="Times New Roman" panose="02020603050405020304" pitchFamily="18" charset="0"/>
              </a:rPr>
              <a:t>Si se tienen programadas auditorias físicas y funcionales el </a:t>
            </a:r>
            <a:r>
              <a:rPr lang="es-ES_tradnl" sz="1400" dirty="0" err="1">
                <a:latin typeface="Myriad Pro Light"/>
                <a:cs typeface="Times New Roman" panose="02020603050405020304" pitchFamily="18" charset="0"/>
              </a:rPr>
              <a:t>Configuration</a:t>
            </a:r>
            <a:r>
              <a:rPr lang="es-ES_tradnl" sz="1400" dirty="0">
                <a:latin typeface="Myriad Pro Light"/>
                <a:cs typeface="Times New Roman" panose="02020603050405020304" pitchFamily="18" charset="0"/>
              </a:rPr>
              <a:t> Manager ejecutará dichas auditorias según el proceso definido (6.10 Administración de la configuración Actividad 3 Realizar auditorías físicas y funcionales).</a:t>
            </a:r>
            <a:endParaRPr lang="en-US" sz="1400" dirty="0">
              <a:latin typeface="Myriad Pro Light"/>
              <a:cs typeface="Times New Roman" panose="02020603050405020304" pitchFamily="18" charset="0"/>
            </a:endParaRPr>
          </a:p>
          <a:p>
            <a:pPr lvl="2"/>
            <a:r>
              <a:rPr lang="es-MX" dirty="0" smtClean="0"/>
              <a:t>.  </a:t>
            </a:r>
            <a:endParaRPr lang="es-MX" dirty="0"/>
          </a:p>
        </p:txBody>
      </p:sp>
      <p:sp>
        <p:nvSpPr>
          <p:cNvPr id="64" name="CuadroTexto 63"/>
          <p:cNvSpPr txBox="1"/>
          <p:nvPr/>
        </p:nvSpPr>
        <p:spPr>
          <a:xfrm>
            <a:off x="341767" y="4616656"/>
            <a:ext cx="8580960"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cs typeface="Times New Roman" panose="02020603050405020304" pitchFamily="18" charset="0"/>
              </a:rPr>
              <a:t>13. </a:t>
            </a:r>
            <a:r>
              <a:rPr lang="es-ES_tradnl" sz="1400" dirty="0">
                <a:latin typeface="Myriad Pro Light"/>
                <a:cs typeface="Times New Roman" panose="02020603050405020304" pitchFamily="18" charset="0"/>
              </a:rPr>
              <a:t>El líder de calidad ejecutará las auditorias programadas en el plan integral de proyecto de esta fase según el proceso definido  (7.3 Auditorias a Procesos), esto para asegurarse  que los procesos están siendo respetados en la organización, así como poder detectar deficiencias en la forma de trabajar establecida.</a:t>
            </a:r>
            <a:endParaRPr lang="en-US" sz="1400" dirty="0">
              <a:latin typeface="Myriad Pro Light"/>
              <a:cs typeface="Times New Roman" panose="02020603050405020304" pitchFamily="18" charset="0"/>
            </a:endParaRPr>
          </a:p>
        </p:txBody>
      </p:sp>
      <p:grpSp>
        <p:nvGrpSpPr>
          <p:cNvPr id="16" name="Grupo 15"/>
          <p:cNvGrpSpPr/>
          <p:nvPr/>
        </p:nvGrpSpPr>
        <p:grpSpPr>
          <a:xfrm>
            <a:off x="410835" y="4653335"/>
            <a:ext cx="8870614" cy="1062329"/>
            <a:chOff x="9396536" y="7780079"/>
            <a:chExt cx="9157567" cy="1062329"/>
          </a:xfrm>
        </p:grpSpPr>
        <p:sp>
          <p:nvSpPr>
            <p:cNvPr id="49" name="CuadroTexto 48"/>
            <p:cNvSpPr txBox="1"/>
            <p:nvPr/>
          </p:nvSpPr>
          <p:spPr>
            <a:xfrm>
              <a:off x="9396536" y="7780079"/>
              <a:ext cx="9157567" cy="738664"/>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smtClean="0"/>
                <a:t>4. En </a:t>
              </a:r>
              <a:r>
                <a:rPr lang="es-MX" sz="1400" dirty="0"/>
                <a:t>esta fase en caso de ser necesario se </a:t>
              </a:r>
              <a:r>
                <a:rPr lang="es-MX" sz="1400" dirty="0" smtClean="0"/>
                <a:t>generará </a:t>
              </a:r>
              <a:r>
                <a:rPr lang="es-MX" sz="1400" dirty="0"/>
                <a:t>una nueva estimación de esfuerzos, siguiendo  el proceso Preventa fase “</a:t>
              </a:r>
              <a:r>
                <a:rPr lang="es-MX" sz="1400" dirty="0">
                  <a:latin typeface="Myriad Pro Light"/>
                </a:rPr>
                <a:t>Estimación</a:t>
              </a:r>
              <a:r>
                <a:rPr lang="es-MX" sz="1400" dirty="0"/>
                <a:t> de esfuerzos iniciales” pero ahora tomando en cuenta la ERS y no la propuesta técnica, esta ERS será enviada al </a:t>
              </a:r>
              <a:r>
                <a:rPr lang="es-MX" sz="1400" dirty="0" err="1" smtClean="0"/>
                <a:t>Tester</a:t>
              </a:r>
              <a:r>
                <a:rPr lang="es-MX" sz="1400" dirty="0" smtClean="0"/>
                <a:t>.</a:t>
              </a:r>
              <a:endParaRPr lang="es-MX" sz="1400" dirty="0"/>
            </a:p>
          </p:txBody>
        </p:sp>
        <p:pic>
          <p:nvPicPr>
            <p:cNvPr id="48" name="Imagen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246" y="8391411"/>
              <a:ext cx="603453" cy="450997"/>
            </a:xfrm>
            <a:prstGeom prst="rect">
              <a:avLst/>
            </a:prstGeom>
          </p:spPr>
        </p:pic>
      </p:grpSp>
      <p:grpSp>
        <p:nvGrpSpPr>
          <p:cNvPr id="50" name="Grupo 49"/>
          <p:cNvGrpSpPr/>
          <p:nvPr/>
        </p:nvGrpSpPr>
        <p:grpSpPr>
          <a:xfrm>
            <a:off x="315734" y="4696222"/>
            <a:ext cx="8279060" cy="905351"/>
            <a:chOff x="4426924" y="10297163"/>
            <a:chExt cx="9144000" cy="905351"/>
          </a:xfrm>
        </p:grpSpPr>
        <p:sp>
          <p:nvSpPr>
            <p:cNvPr id="65" name="CuadroTexto 64"/>
            <p:cNvSpPr txBox="1"/>
            <p:nvPr/>
          </p:nvSpPr>
          <p:spPr>
            <a:xfrm>
              <a:off x="4426924" y="10297163"/>
              <a:ext cx="9144000" cy="738664"/>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10.</a:t>
              </a:r>
              <a:r>
                <a:rPr lang="es-MX" sz="1400" dirty="0" smtClean="0">
                  <a:latin typeface="Myriad Pro Light"/>
                </a:rPr>
                <a:t> En esta fase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creara la matriz de trazabilidad(FO-DE-014) donde se documentaran los requerimientos funcionales y no funcionales según la ERS aprobada una vez terminado se aplicara el flujo de aprobación correspondiente</a:t>
              </a:r>
              <a:endParaRPr lang="es-MX" sz="1400" dirty="0">
                <a:latin typeface="Myriad Pro Light"/>
              </a:endParaRPr>
            </a:p>
          </p:txBody>
        </p:sp>
        <p:pic>
          <p:nvPicPr>
            <p:cNvPr id="66" name="Imagen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9426" y="10869139"/>
              <a:ext cx="295275" cy="333375"/>
            </a:xfrm>
            <a:prstGeom prst="rect">
              <a:avLst/>
            </a:prstGeom>
          </p:spPr>
        </p:pic>
      </p:grpSp>
      <p:sp>
        <p:nvSpPr>
          <p:cNvPr id="67" name="CuadroTexto 66"/>
          <p:cNvSpPr txBox="1"/>
          <p:nvPr/>
        </p:nvSpPr>
        <p:spPr>
          <a:xfrm>
            <a:off x="-38470" y="383781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10. Crear Matriz de Trazabilidad .  </a:t>
            </a:r>
            <a:endParaRPr lang="es-MX" sz="1400" dirty="0">
              <a:latin typeface="Myriad Pro Light"/>
              <a:cs typeface="Times New Roman" panose="02020603050405020304" pitchFamily="18" charset="0"/>
            </a:endParaRPr>
          </a:p>
        </p:txBody>
      </p:sp>
      <p:sp>
        <p:nvSpPr>
          <p:cNvPr id="68" name="CuadroTexto 67"/>
          <p:cNvSpPr txBox="1"/>
          <p:nvPr/>
        </p:nvSpPr>
        <p:spPr>
          <a:xfrm>
            <a:off x="24420" y="3834453"/>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11.Notificar al área de Testing.  </a:t>
            </a:r>
            <a:endParaRPr lang="es-MX" sz="1400" dirty="0">
              <a:latin typeface="Myriad Pro Light"/>
              <a:cs typeface="Times New Roman" panose="02020603050405020304" pitchFamily="18" charset="0"/>
            </a:endParaRPr>
          </a:p>
        </p:txBody>
      </p:sp>
      <p:grpSp>
        <p:nvGrpSpPr>
          <p:cNvPr id="18" name="Grupo 17"/>
          <p:cNvGrpSpPr/>
          <p:nvPr/>
        </p:nvGrpSpPr>
        <p:grpSpPr>
          <a:xfrm>
            <a:off x="357011" y="4803389"/>
            <a:ext cx="8592538" cy="818428"/>
            <a:chOff x="9276935" y="-2288342"/>
            <a:chExt cx="9144000" cy="818428"/>
          </a:xfrm>
        </p:grpSpPr>
        <p:sp>
          <p:nvSpPr>
            <p:cNvPr id="70" name="CuadroTexto 69"/>
            <p:cNvSpPr txBox="1"/>
            <p:nvPr/>
          </p:nvSpPr>
          <p:spPr>
            <a:xfrm>
              <a:off x="9276935" y="-2288342"/>
              <a:ext cx="9144000" cy="523220"/>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11.</a:t>
              </a:r>
              <a:r>
                <a:rPr lang="es-MX" sz="1400" dirty="0" smtClean="0">
                  <a:latin typeface="Myriad Pro Light"/>
                </a:rPr>
                <a:t> El Project Manager/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del proyecto realizará la notificación de la ERS aprobada, al área de Testing, a raíz de esto se realizará la matriz de pruebas.</a:t>
              </a:r>
              <a:endParaRPr lang="es-MX" sz="1400" dirty="0">
                <a:latin typeface="Myriad Pro Light"/>
              </a:endParaRPr>
            </a:p>
          </p:txBody>
        </p:sp>
        <p:pic>
          <p:nvPicPr>
            <p:cNvPr id="17" name="Imagen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8791" y="-1987049"/>
              <a:ext cx="577974" cy="517135"/>
            </a:xfrm>
            <a:prstGeom prst="rect">
              <a:avLst/>
            </a:prstGeom>
          </p:spPr>
        </p:pic>
      </p:grpSp>
    </p:spTree>
    <p:extLst>
      <p:ext uri="{BB962C8B-B14F-4D97-AF65-F5344CB8AC3E}">
        <p14:creationId xmlns:p14="http://schemas.microsoft.com/office/powerpoint/2010/main" val="10288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fade">
                                      <p:cBhvr>
                                        <p:cTn id="125" dur="500"/>
                                        <p:tgtEl>
                                          <p:spTgt spid="55"/>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6"/>
                                        </p:tgtEl>
                                      </p:cBhvr>
                                    </p:animEffect>
                                    <p:set>
                                      <p:cBhvr>
                                        <p:cTn id="130" dur="1" fill="hold">
                                          <p:stCondLst>
                                            <p:cond delay="499"/>
                                          </p:stCondLst>
                                        </p:cTn>
                                        <p:tgtEl>
                                          <p:spTgt spid="2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6"/>
                                        </p:tgtEl>
                                      </p:cBhvr>
                                    </p:animEffect>
                                    <p:set>
                                      <p:cBhvr>
                                        <p:cTn id="148" dur="1" fill="hold">
                                          <p:stCondLst>
                                            <p:cond delay="499"/>
                                          </p:stCondLst>
                                        </p:cTn>
                                        <p:tgtEl>
                                          <p:spTgt spid="5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58"/>
                                        </p:tgtEl>
                                      </p:cBhvr>
                                    </p:animEffect>
                                    <p:set>
                                      <p:cBhvr>
                                        <p:cTn id="151" dur="1" fill="hold">
                                          <p:stCondLst>
                                            <p:cond delay="499"/>
                                          </p:stCondLst>
                                        </p:cTn>
                                        <p:tgtEl>
                                          <p:spTgt spid="5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fade">
                                      <p:cBhvr>
                                        <p:cTn id="161" dur="500"/>
                                        <p:tgtEl>
                                          <p:spTgt spid="59"/>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9"/>
                                        </p:tgtEl>
                                      </p:cBhvr>
                                    </p:animEffect>
                                    <p:set>
                                      <p:cBhvr>
                                        <p:cTn id="169" dur="1" fill="hold">
                                          <p:stCondLst>
                                            <p:cond delay="499"/>
                                          </p:stCondLst>
                                        </p:cTn>
                                        <p:tgtEl>
                                          <p:spTgt spid="5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fade">
                                      <p:cBhvr>
                                        <p:cTn id="179" dur="500"/>
                                        <p:tgtEl>
                                          <p:spTgt spid="50"/>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67"/>
                                        </p:tgtEl>
                                      </p:cBhvr>
                                    </p:animEffect>
                                    <p:set>
                                      <p:cBhvr>
                                        <p:cTn id="184" dur="1" fill="hold">
                                          <p:stCondLst>
                                            <p:cond delay="499"/>
                                          </p:stCondLst>
                                        </p:cTn>
                                        <p:tgtEl>
                                          <p:spTgt spid="6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0"/>
                                        </p:tgtEl>
                                      </p:cBhvr>
                                    </p:animEffect>
                                    <p:set>
                                      <p:cBhvr>
                                        <p:cTn id="187" dur="1" fill="hold">
                                          <p:stCondLst>
                                            <p:cond delay="499"/>
                                          </p:stCondLst>
                                        </p:cTn>
                                        <p:tgtEl>
                                          <p:spTgt spid="50"/>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8"/>
                                        </p:tgtEl>
                                        <p:attrNameLst>
                                          <p:attrName>style.visibility</p:attrName>
                                        </p:attrNameLst>
                                      </p:cBhvr>
                                      <p:to>
                                        <p:strVal val="visible"/>
                                      </p:to>
                                    </p:set>
                                    <p:animEffect transition="in" filter="fade">
                                      <p:cBhvr>
                                        <p:cTn id="192" dur="500"/>
                                        <p:tgtEl>
                                          <p:spTgt spid="6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8"/>
                                        </p:tgtEl>
                                        <p:attrNameLst>
                                          <p:attrName>style.visibility</p:attrName>
                                        </p:attrNameLst>
                                      </p:cBhvr>
                                      <p:to>
                                        <p:strVal val="visible"/>
                                      </p:to>
                                    </p:set>
                                    <p:animEffect transition="in" filter="fade">
                                      <p:cBhvr>
                                        <p:cTn id="197" dur="500"/>
                                        <p:tgtEl>
                                          <p:spTgt spid="18"/>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68"/>
                                        </p:tgtEl>
                                      </p:cBhvr>
                                    </p:animEffect>
                                    <p:set>
                                      <p:cBhvr>
                                        <p:cTn id="202" dur="1" fill="hold">
                                          <p:stCondLst>
                                            <p:cond delay="499"/>
                                          </p:stCondLst>
                                        </p:cTn>
                                        <p:tgtEl>
                                          <p:spTgt spid="68"/>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500"/>
                                        <p:tgtEl>
                                          <p:spTgt spid="18"/>
                                        </p:tgtEl>
                                      </p:cBhvr>
                                    </p:animEffect>
                                    <p:set>
                                      <p:cBhvr>
                                        <p:cTn id="205" dur="1" fill="hold">
                                          <p:stCondLst>
                                            <p:cond delay="499"/>
                                          </p:stCondLst>
                                        </p:cTn>
                                        <p:tgtEl>
                                          <p:spTgt spid="1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2"/>
                                        </p:tgtEl>
                                        <p:attrNameLst>
                                          <p:attrName>style.visibility</p:attrName>
                                        </p:attrNameLst>
                                      </p:cBhvr>
                                      <p:to>
                                        <p:strVal val="visible"/>
                                      </p:to>
                                    </p:set>
                                    <p:animEffect transition="in" filter="fade">
                                      <p:cBhvr>
                                        <p:cTn id="210" dur="500"/>
                                        <p:tgtEl>
                                          <p:spTgt spid="62"/>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3"/>
                                        </p:tgtEl>
                                        <p:attrNameLst>
                                          <p:attrName>style.visibility</p:attrName>
                                        </p:attrNameLst>
                                      </p:cBhvr>
                                      <p:to>
                                        <p:strVal val="visible"/>
                                      </p:to>
                                    </p:set>
                                    <p:animEffect transition="in" filter="fade">
                                      <p:cBhvr>
                                        <p:cTn id="215" dur="500"/>
                                        <p:tgtEl>
                                          <p:spTgt spid="63"/>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62"/>
                                        </p:tgtEl>
                                      </p:cBhvr>
                                    </p:animEffect>
                                    <p:set>
                                      <p:cBhvr>
                                        <p:cTn id="220" dur="1" fill="hold">
                                          <p:stCondLst>
                                            <p:cond delay="499"/>
                                          </p:stCondLst>
                                        </p:cTn>
                                        <p:tgtEl>
                                          <p:spTgt spid="62"/>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63"/>
                                        </p:tgtEl>
                                      </p:cBhvr>
                                    </p:animEffect>
                                    <p:set>
                                      <p:cBhvr>
                                        <p:cTn id="223" dur="1" fill="hold">
                                          <p:stCondLst>
                                            <p:cond delay="499"/>
                                          </p:stCondLst>
                                        </p:cTn>
                                        <p:tgtEl>
                                          <p:spTgt spid="63"/>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29"/>
                                        </p:tgtEl>
                                        <p:attrNameLst>
                                          <p:attrName>style.visibility</p:attrName>
                                        </p:attrNameLst>
                                      </p:cBhvr>
                                      <p:to>
                                        <p:strVal val="visible"/>
                                      </p:to>
                                    </p:set>
                                    <p:animEffect transition="in" filter="fade">
                                      <p:cBhvr>
                                        <p:cTn id="228" dur="500"/>
                                        <p:tgtEl>
                                          <p:spTgt spid="29"/>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1" nodeType="clickEffect">
                                  <p:stCondLst>
                                    <p:cond delay="0"/>
                                  </p:stCondLst>
                                  <p:childTnLst>
                                    <p:set>
                                      <p:cBhvr>
                                        <p:cTn id="232" dur="1" fill="hold">
                                          <p:stCondLst>
                                            <p:cond delay="0"/>
                                          </p:stCondLst>
                                        </p:cTn>
                                        <p:tgtEl>
                                          <p:spTgt spid="64"/>
                                        </p:tgtEl>
                                        <p:attrNameLst>
                                          <p:attrName>style.visibility</p:attrName>
                                        </p:attrNameLst>
                                      </p:cBhvr>
                                      <p:to>
                                        <p:strVal val="visible"/>
                                      </p:to>
                                    </p:set>
                                    <p:animEffect transition="in" filter="fade">
                                      <p:cBhvr>
                                        <p:cTn id="233" dur="500"/>
                                        <p:tgtEl>
                                          <p:spTgt spid="64"/>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xit" presetSubtype="0" fill="hold" grpId="1" nodeType="clickEffect">
                                  <p:stCondLst>
                                    <p:cond delay="0"/>
                                  </p:stCondLst>
                                  <p:childTnLst>
                                    <p:animEffect transition="out" filter="fade">
                                      <p:cBhvr>
                                        <p:cTn id="237" dur="500"/>
                                        <p:tgtEl>
                                          <p:spTgt spid="29"/>
                                        </p:tgtEl>
                                      </p:cBhvr>
                                    </p:animEffect>
                                    <p:set>
                                      <p:cBhvr>
                                        <p:cTn id="238" dur="1" fill="hold">
                                          <p:stCondLst>
                                            <p:cond delay="499"/>
                                          </p:stCondLst>
                                        </p:cTn>
                                        <p:tgtEl>
                                          <p:spTgt spid="29"/>
                                        </p:tgtEl>
                                        <p:attrNameLst>
                                          <p:attrName>style.visibility</p:attrName>
                                        </p:attrNameLst>
                                      </p:cBhvr>
                                      <p:to>
                                        <p:strVal val="hidden"/>
                                      </p:to>
                                    </p:set>
                                  </p:childTnLst>
                                </p:cTn>
                              </p:par>
                              <p:par>
                                <p:cTn id="239" presetID="10" presetClass="exit" presetSubtype="0" fill="hold" grpId="0" nodeType="withEffect">
                                  <p:stCondLst>
                                    <p:cond delay="0"/>
                                  </p:stCondLst>
                                  <p:childTnLst>
                                    <p:animEffect transition="out" filter="fade">
                                      <p:cBhvr>
                                        <p:cTn id="240" dur="500"/>
                                        <p:tgtEl>
                                          <p:spTgt spid="64"/>
                                        </p:tgtEl>
                                      </p:cBhvr>
                                    </p:animEffect>
                                    <p:set>
                                      <p:cBhvr>
                                        <p:cTn id="241" dur="1" fill="hold">
                                          <p:stCondLst>
                                            <p:cond delay="499"/>
                                          </p:stCondLst>
                                        </p:cTn>
                                        <p:tgtEl>
                                          <p:spTgt spid="64"/>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33"/>
                                        </p:tgtEl>
                                        <p:attrNameLst>
                                          <p:attrName>style.visibility</p:attrName>
                                        </p:attrNameLst>
                                      </p:cBhvr>
                                      <p:to>
                                        <p:strVal val="visible"/>
                                      </p:to>
                                    </p:set>
                                    <p:animEffect transition="in" filter="fade">
                                      <p:cBhvr>
                                        <p:cTn id="246" dur="500"/>
                                        <p:tgtEl>
                                          <p:spTgt spid="33"/>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42"/>
                                        </p:tgtEl>
                                        <p:attrNameLst>
                                          <p:attrName>style.visibility</p:attrName>
                                        </p:attrNameLst>
                                      </p:cBhvr>
                                      <p:to>
                                        <p:strVal val="visible"/>
                                      </p:to>
                                    </p:set>
                                    <p:animEffect transition="in" filter="fade">
                                      <p:cBhvr>
                                        <p:cTn id="251" dur="500"/>
                                        <p:tgtEl>
                                          <p:spTgt spid="42"/>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xit" presetSubtype="0" fill="hold" grpId="1" nodeType="clickEffect">
                                  <p:stCondLst>
                                    <p:cond delay="0"/>
                                  </p:stCondLst>
                                  <p:childTnLst>
                                    <p:animEffect transition="out" filter="fade">
                                      <p:cBhvr>
                                        <p:cTn id="255" dur="500"/>
                                        <p:tgtEl>
                                          <p:spTgt spid="33"/>
                                        </p:tgtEl>
                                      </p:cBhvr>
                                    </p:animEffect>
                                    <p:set>
                                      <p:cBhvr>
                                        <p:cTn id="256" dur="1" fill="hold">
                                          <p:stCondLst>
                                            <p:cond delay="499"/>
                                          </p:stCondLst>
                                        </p:cTn>
                                        <p:tgtEl>
                                          <p:spTgt spid="33"/>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42"/>
                                        </p:tgtEl>
                                      </p:cBhvr>
                                    </p:animEffect>
                                    <p:set>
                                      <p:cBhvr>
                                        <p:cTn id="259"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42" grpId="0"/>
      <p:bldP spid="42" grpId="1"/>
      <p:bldP spid="24" grpId="0"/>
      <p:bldP spid="24" grpId="1"/>
      <p:bldP spid="25" grpId="0"/>
      <p:bldP spid="25" grpId="1"/>
      <p:bldP spid="26" grpId="0"/>
      <p:bldP spid="26" grpId="1"/>
      <p:bldP spid="28" grpId="0"/>
      <p:bldP spid="28" grpId="1"/>
      <p:bldP spid="29" grpId="0"/>
      <p:bldP spid="29" grpId="1"/>
      <p:bldP spid="33" grpId="0"/>
      <p:bldP spid="33" grpId="1"/>
      <p:bldP spid="51" grpId="0"/>
      <p:bldP spid="51" grpId="1"/>
      <p:bldP spid="52" grpId="0"/>
      <p:bldP spid="52" grpId="1"/>
      <p:bldP spid="56" grpId="0"/>
      <p:bldP spid="56" grpId="1"/>
      <p:bldP spid="62" grpId="0"/>
      <p:bldP spid="62" grpId="1"/>
      <p:bldP spid="63" grpId="0"/>
      <p:bldP spid="63" grpId="1"/>
      <p:bldP spid="64" grpId="0"/>
      <p:bldP spid="64" grpId="1"/>
      <p:bldP spid="67" grpId="0"/>
      <p:bldP spid="67" grpId="1"/>
      <p:bldP spid="68" grpId="0"/>
      <p:bldP spid="6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4216"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3491880" cy="307777"/>
          </a:xfrm>
          <a:prstGeom prst="rect">
            <a:avLst/>
          </a:prstGeom>
          <a:noFill/>
        </p:spPr>
        <p:txBody>
          <a:bodyPr wrap="square" rtlCol="0">
            <a:spAutoFit/>
          </a:bodyPr>
          <a:lstStyle/>
          <a:p>
            <a:r>
              <a:rPr lang="es-MX" sz="1400" b="1" i="1" dirty="0" smtClean="0">
                <a:latin typeface="Myriad Pro Light"/>
              </a:rPr>
              <a:t>Construcción de la Solución. </a:t>
            </a:r>
          </a:p>
        </p:txBody>
      </p:sp>
      <p:sp>
        <p:nvSpPr>
          <p:cNvPr id="2" name="Rectángulo 1"/>
          <p:cNvSpPr/>
          <p:nvPr/>
        </p:nvSpPr>
        <p:spPr>
          <a:xfrm>
            <a:off x="24420" y="1965958"/>
            <a:ext cx="8896020" cy="954107"/>
          </a:xfrm>
          <a:prstGeom prst="rect">
            <a:avLst/>
          </a:prstGeom>
        </p:spPr>
        <p:txBody>
          <a:bodyPr wrap="square">
            <a:spAutoFit/>
          </a:bodyPr>
          <a:lstStyle/>
          <a:p>
            <a:pPr algn="just"/>
            <a:r>
              <a:rPr lang="es-ES_tradnl" sz="1400" dirty="0">
                <a:latin typeface="Myriad Pro Light"/>
                <a:ea typeface="MS Mincho"/>
                <a:cs typeface="Times New Roman" panose="02020603050405020304" pitchFamily="18" charset="0"/>
              </a:rPr>
              <a:t>El proceso de la construcción de la solución abarca desde que  empieza la construcción de cada uno de los componentes, hasta que se realiza la entrega a operaciones para su instalación en maqueta. El factor clave del éxito al ejecutar la construcción del software o de la solución, es la definición de todos los requerimientos funcionales y no funcionales en el documento de la ERS.</a:t>
            </a:r>
            <a:endParaRPr lang="en-US" sz="1400" dirty="0">
              <a:latin typeface="Myriad Pro Light"/>
              <a:ea typeface="MS Mincho"/>
              <a:cs typeface="Times New Roman" panose="02020603050405020304" pitchFamily="18" charset="0"/>
            </a:endParaRPr>
          </a:p>
        </p:txBody>
      </p:sp>
      <p:sp>
        <p:nvSpPr>
          <p:cNvPr id="6" name="Rectángulo 5"/>
          <p:cNvSpPr/>
          <p:nvPr/>
        </p:nvSpPr>
        <p:spPr>
          <a:xfrm>
            <a:off x="62826" y="3157366"/>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8" name="CuadroTexto 7" title="9"/>
          <p:cNvSpPr txBox="1"/>
          <p:nvPr/>
        </p:nvSpPr>
        <p:spPr>
          <a:xfrm>
            <a:off x="62826" y="3576648"/>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Realizar plan de integración.  </a:t>
            </a:r>
            <a:endParaRPr lang="es-MX" sz="1400" dirty="0">
              <a:latin typeface="Myriad Pro Light"/>
              <a:cs typeface="Times New Roman" panose="02020603050405020304" pitchFamily="18" charset="0"/>
            </a:endParaRPr>
          </a:p>
        </p:txBody>
      </p:sp>
      <p:sp>
        <p:nvSpPr>
          <p:cNvPr id="10" name="CuadroTexto 9"/>
          <p:cNvSpPr txBox="1"/>
          <p:nvPr/>
        </p:nvSpPr>
        <p:spPr>
          <a:xfrm>
            <a:off x="62826" y="3550140"/>
            <a:ext cx="5304134" cy="313914"/>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2. Verificar, validar y aprobar  plan de integración  </a:t>
            </a:r>
          </a:p>
        </p:txBody>
      </p:sp>
      <p:sp>
        <p:nvSpPr>
          <p:cNvPr id="11" name="CuadroTexto 10"/>
          <p:cNvSpPr txBox="1"/>
          <p:nvPr/>
        </p:nvSpPr>
        <p:spPr>
          <a:xfrm>
            <a:off x="62826" y="3566674"/>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3. Crear ambiente de desarrollo.   </a:t>
            </a:r>
          </a:p>
        </p:txBody>
      </p:sp>
      <p:sp>
        <p:nvSpPr>
          <p:cNvPr id="12" name="CuadroTexto 11"/>
          <p:cNvSpPr txBox="1"/>
          <p:nvPr/>
        </p:nvSpPr>
        <p:spPr>
          <a:xfrm>
            <a:off x="62826" y="3550889"/>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4. Generar proyecto en JIRA.  </a:t>
            </a:r>
          </a:p>
        </p:txBody>
      </p:sp>
      <p:sp>
        <p:nvSpPr>
          <p:cNvPr id="14" name="CuadroTexto 13"/>
          <p:cNvSpPr txBox="1"/>
          <p:nvPr/>
        </p:nvSpPr>
        <p:spPr>
          <a:xfrm>
            <a:off x="269983" y="3875455"/>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42" name="CuadroTexto 41"/>
          <p:cNvSpPr txBox="1"/>
          <p:nvPr/>
        </p:nvSpPr>
        <p:spPr>
          <a:xfrm>
            <a:off x="62039" y="4506297"/>
            <a:ext cx="8479160" cy="954107"/>
          </a:xfrm>
          <a:prstGeom prst="rect">
            <a:avLst/>
          </a:prstGeom>
          <a:noFill/>
        </p:spPr>
        <p:txBody>
          <a:bodyPr wrap="square" rtlCol="0">
            <a:spAutoFit/>
          </a:bodyPr>
          <a:lstStyle/>
          <a:p>
            <a:pPr algn="just"/>
            <a:r>
              <a:rPr lang="es-MX" sz="1400" dirty="0" smtClean="0">
                <a:latin typeface="Myriad Pro Light"/>
              </a:rPr>
              <a:t>18.  Una vez terminado los documentos los responsables de realizarlos los subirán al repositorio definido  para el proyecto dentro de línea base y los correos a Evidencias.  </a:t>
            </a:r>
          </a:p>
          <a:p>
            <a:pPr algn="just"/>
            <a:r>
              <a:rPr lang="es-MX" sz="1400" dirty="0" smtClean="0">
                <a:latin typeface="Myriad Pro Light"/>
              </a:rPr>
              <a:t>/cliente/producto/</a:t>
            </a:r>
            <a:r>
              <a:rPr lang="es-MX" sz="1400" dirty="0" err="1" smtClean="0">
                <a:latin typeface="Myriad Pro Light"/>
              </a:rPr>
              <a:t>doc</a:t>
            </a:r>
            <a:r>
              <a:rPr lang="es-MX" sz="1400" dirty="0" smtClean="0">
                <a:latin typeface="Myriad Pro Light"/>
              </a:rPr>
              <a:t>/proyecto/09-Fases/ 0x-”Proceso”/</a:t>
            </a:r>
            <a:r>
              <a:rPr lang="es-MX" sz="1400" dirty="0" err="1" smtClean="0">
                <a:latin typeface="Myriad Pro Light"/>
              </a:rPr>
              <a:t>Linea</a:t>
            </a:r>
            <a:r>
              <a:rPr lang="es-MX" sz="1400" dirty="0" smtClean="0">
                <a:latin typeface="Myriad Pro Light"/>
              </a:rPr>
              <a:t>-Base.</a:t>
            </a:r>
          </a:p>
          <a:p>
            <a:pPr algn="just"/>
            <a:r>
              <a:rPr lang="es-MX" sz="1400" dirty="0">
                <a:latin typeface="Myriad Pro Light"/>
              </a:rPr>
              <a:t>/cliente/producto/</a:t>
            </a:r>
            <a:r>
              <a:rPr lang="es-MX" sz="1400" dirty="0" err="1">
                <a:latin typeface="Myriad Pro Light"/>
              </a:rPr>
              <a:t>doc</a:t>
            </a:r>
            <a:r>
              <a:rPr lang="es-MX" sz="1400" dirty="0">
                <a:latin typeface="Myriad Pro Light"/>
              </a:rPr>
              <a:t>/proyecto/09-Fases/ 0x-”Proceso</a:t>
            </a:r>
            <a:r>
              <a:rPr lang="es-MX" sz="1400" dirty="0" smtClean="0">
                <a:latin typeface="Myriad Pro Light"/>
              </a:rPr>
              <a:t>”/Evidencia. </a:t>
            </a:r>
          </a:p>
        </p:txBody>
      </p:sp>
      <p:sp>
        <p:nvSpPr>
          <p:cNvPr id="24" name="CuadroTexto 23"/>
          <p:cNvSpPr txBox="1"/>
          <p:nvPr/>
        </p:nvSpPr>
        <p:spPr>
          <a:xfrm>
            <a:off x="58114" y="3580717"/>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5. Realizar la construcción de componentes.  </a:t>
            </a:r>
          </a:p>
        </p:txBody>
      </p:sp>
      <p:sp>
        <p:nvSpPr>
          <p:cNvPr id="25" name="CuadroTexto 24"/>
          <p:cNvSpPr txBox="1"/>
          <p:nvPr/>
        </p:nvSpPr>
        <p:spPr>
          <a:xfrm>
            <a:off x="41370" y="3575248"/>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6. Ejecutar pruebas unitarias de la construcción .  </a:t>
            </a:r>
          </a:p>
        </p:txBody>
      </p:sp>
      <p:sp>
        <p:nvSpPr>
          <p:cNvPr id="26" name="CuadroTexto 25"/>
          <p:cNvSpPr txBox="1"/>
          <p:nvPr/>
        </p:nvSpPr>
        <p:spPr>
          <a:xfrm>
            <a:off x="74386" y="3603058"/>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7. </a:t>
            </a:r>
            <a:r>
              <a:rPr lang="es-ES_tradnl" sz="1400" dirty="0">
                <a:latin typeface="Myriad Pro Light"/>
                <a:ea typeface="MS Mincho"/>
                <a:cs typeface="Times New Roman" panose="02020603050405020304" pitchFamily="18" charset="0"/>
              </a:rPr>
              <a:t>Ajustar componente</a:t>
            </a:r>
            <a:r>
              <a:rPr lang="es-MX" sz="1400" dirty="0">
                <a:latin typeface="Myriad Pro Light"/>
                <a:ea typeface="MS Mincho"/>
                <a:cs typeface="Times New Roman" panose="02020603050405020304" pitchFamily="18" charset="0"/>
              </a:rPr>
              <a:t>.  </a:t>
            </a:r>
          </a:p>
        </p:txBody>
      </p:sp>
      <p:sp>
        <p:nvSpPr>
          <p:cNvPr id="28" name="CuadroTexto 27"/>
          <p:cNvSpPr txBox="1"/>
          <p:nvPr/>
        </p:nvSpPr>
        <p:spPr>
          <a:xfrm>
            <a:off x="90658" y="3576511"/>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9. </a:t>
            </a:r>
            <a:r>
              <a:rPr lang="es-ES_tradnl" sz="1400" dirty="0">
                <a:latin typeface="Myriad Pro Light"/>
                <a:ea typeface="MS Mincho"/>
                <a:cs typeface="Times New Roman" panose="02020603050405020304" pitchFamily="18" charset="0"/>
              </a:rPr>
              <a:t>Revisión por pares de Código</a:t>
            </a:r>
            <a:r>
              <a:rPr lang="es-MX" sz="1400" dirty="0">
                <a:latin typeface="Myriad Pro Light"/>
                <a:ea typeface="MS Mincho"/>
                <a:cs typeface="Times New Roman" panose="02020603050405020304" pitchFamily="18" charset="0"/>
              </a:rPr>
              <a:t>.  </a:t>
            </a:r>
          </a:p>
        </p:txBody>
      </p:sp>
      <p:sp>
        <p:nvSpPr>
          <p:cNvPr id="29" name="CuadroTexto 28"/>
          <p:cNvSpPr txBox="1"/>
          <p:nvPr/>
        </p:nvSpPr>
        <p:spPr>
          <a:xfrm>
            <a:off x="128284" y="3617704"/>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17. Calidad PPQA.  </a:t>
            </a:r>
            <a:endParaRPr lang="es-MX" sz="1400" dirty="0">
              <a:latin typeface="Myriad Pro Light"/>
              <a:cs typeface="Times New Roman" panose="02020603050405020304" pitchFamily="18" charset="0"/>
            </a:endParaRPr>
          </a:p>
        </p:txBody>
      </p:sp>
      <p:sp>
        <p:nvSpPr>
          <p:cNvPr id="33" name="CuadroTexto 32"/>
          <p:cNvSpPr txBox="1"/>
          <p:nvPr/>
        </p:nvSpPr>
        <p:spPr>
          <a:xfrm>
            <a:off x="2710" y="3558261"/>
            <a:ext cx="7488832" cy="30777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lvl="2"/>
            <a:r>
              <a:rPr lang="es-MX" dirty="0" smtClean="0"/>
              <a:t>18. </a:t>
            </a:r>
            <a:r>
              <a:rPr lang="es-MX" dirty="0"/>
              <a:t>Subir documentos a línea base de Recepción e Inicio de Proyecto.  </a:t>
            </a:r>
          </a:p>
        </p:txBody>
      </p:sp>
      <p:grpSp>
        <p:nvGrpSpPr>
          <p:cNvPr id="9" name="Grupo 8"/>
          <p:cNvGrpSpPr/>
          <p:nvPr/>
        </p:nvGrpSpPr>
        <p:grpSpPr>
          <a:xfrm>
            <a:off x="269983" y="4571398"/>
            <a:ext cx="8496944" cy="775795"/>
            <a:chOff x="323528" y="4332410"/>
            <a:chExt cx="8496944" cy="775795"/>
          </a:xfrm>
        </p:grpSpPr>
        <p:sp>
          <p:nvSpPr>
            <p:cNvPr id="34" name="CuadroTexto 33"/>
            <p:cNvSpPr txBox="1"/>
            <p:nvPr/>
          </p:nvSpPr>
          <p:spPr>
            <a:xfrm>
              <a:off x="323528" y="4332410"/>
              <a:ext cx="8496944" cy="523220"/>
            </a:xfrm>
            <a:prstGeom prst="rect">
              <a:avLst/>
            </a:prstGeom>
            <a:noFill/>
          </p:spPr>
          <p:txBody>
            <a:bodyPr wrap="square" rtlCol="0">
              <a:spAutoFit/>
            </a:bodyPr>
            <a:lstStyle/>
            <a:p>
              <a:pPr marL="342900" indent="-342900" algn="just">
                <a:buAutoNum type="arabicPeriod"/>
              </a:pPr>
              <a:r>
                <a:rPr lang="es-MX" sz="1400" dirty="0" smtClean="0">
                  <a:latin typeface="Myriad Pro Light"/>
                </a:rPr>
                <a:t>En esta actividad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realizará el plan de integración (FO-DE-016) realizando cada una de las actividades descritas en el documento. </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236" y="4774830"/>
              <a:ext cx="295275" cy="333375"/>
            </a:xfrm>
            <a:prstGeom prst="rect">
              <a:avLst/>
            </a:prstGeom>
          </p:spPr>
        </p:pic>
      </p:grpSp>
      <p:grpSp>
        <p:nvGrpSpPr>
          <p:cNvPr id="15" name="Grupo 14"/>
          <p:cNvGrpSpPr/>
          <p:nvPr/>
        </p:nvGrpSpPr>
        <p:grpSpPr>
          <a:xfrm>
            <a:off x="252089" y="4566452"/>
            <a:ext cx="8496944" cy="788435"/>
            <a:chOff x="347657" y="5389227"/>
            <a:chExt cx="8496944" cy="788435"/>
          </a:xfrm>
        </p:grpSpPr>
        <p:grpSp>
          <p:nvGrpSpPr>
            <p:cNvPr id="35" name="Grupo 34"/>
            <p:cNvGrpSpPr/>
            <p:nvPr/>
          </p:nvGrpSpPr>
          <p:grpSpPr>
            <a:xfrm>
              <a:off x="347657" y="5389227"/>
              <a:ext cx="8496944" cy="771295"/>
              <a:chOff x="323528" y="4332410"/>
              <a:chExt cx="8496944" cy="771295"/>
            </a:xfrm>
          </p:grpSpPr>
          <p:sp>
            <p:nvSpPr>
              <p:cNvPr id="38" name="CuadroTexto 37"/>
              <p:cNvSpPr txBox="1"/>
              <p:nvPr/>
            </p:nvSpPr>
            <p:spPr>
              <a:xfrm>
                <a:off x="323528" y="4332410"/>
                <a:ext cx="8496944" cy="523220"/>
              </a:xfrm>
              <a:prstGeom prst="rect">
                <a:avLst/>
              </a:prstGeom>
              <a:noFill/>
            </p:spPr>
            <p:txBody>
              <a:bodyPr wrap="square" rtlCol="0">
                <a:spAutoFit/>
              </a:bodyPr>
              <a:lstStyle/>
              <a:p>
                <a:pPr marL="342900" indent="-342900" algn="just">
                  <a:buAutoNum type="arabicPeriod" startAt="2"/>
                </a:pPr>
                <a:r>
                  <a:rPr lang="es-MX" sz="1400" dirty="0" smtClean="0">
                    <a:latin typeface="Myriad Pro Light"/>
                  </a:rPr>
                  <a:t>Una vez que el </a:t>
                </a:r>
                <a:r>
                  <a:rPr lang="es-MX" sz="1400" dirty="0" err="1" smtClean="0">
                    <a:latin typeface="Myriad Pro Light"/>
                  </a:rPr>
                  <a:t>Developer</a:t>
                </a:r>
                <a:r>
                  <a:rPr lang="es-MX" sz="1400" dirty="0" smtClean="0">
                    <a:latin typeface="Myriad Pro Light"/>
                  </a:rPr>
                  <a:t> </a:t>
                </a:r>
                <a:r>
                  <a:rPr lang="es-MX" sz="1400" dirty="0" err="1" smtClean="0">
                    <a:latin typeface="Myriad Pro Light"/>
                  </a:rPr>
                  <a:t>Analyst</a:t>
                </a:r>
                <a:r>
                  <a:rPr lang="es-MX" sz="1400" dirty="0" smtClean="0">
                    <a:latin typeface="Myriad Pro Light"/>
                  </a:rPr>
                  <a:t> termino el plan de integración se deberá realizar una revisión de este mediante el flujo de aprobación correspondiente. </a:t>
                </a:r>
              </a:p>
            </p:txBody>
          </p: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834" y="4770330"/>
                <a:ext cx="295275" cy="333375"/>
              </a:xfrm>
              <a:prstGeom prst="rect">
                <a:avLst/>
              </a:prstGeom>
            </p:spPr>
          </p:pic>
        </p:gr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898" y="5780762"/>
              <a:ext cx="443594" cy="396900"/>
            </a:xfrm>
            <a:prstGeom prst="rect">
              <a:avLst/>
            </a:prstGeom>
          </p:spPr>
        </p:pic>
      </p:grpSp>
      <p:grpSp>
        <p:nvGrpSpPr>
          <p:cNvPr id="43" name="Grupo 42"/>
          <p:cNvGrpSpPr/>
          <p:nvPr/>
        </p:nvGrpSpPr>
        <p:grpSpPr>
          <a:xfrm>
            <a:off x="234195" y="4556478"/>
            <a:ext cx="8496944" cy="1028119"/>
            <a:chOff x="347657" y="5389227"/>
            <a:chExt cx="8496944" cy="1028119"/>
          </a:xfrm>
        </p:grpSpPr>
        <p:sp>
          <p:nvSpPr>
            <p:cNvPr id="46" name="CuadroTexto 45"/>
            <p:cNvSpPr txBox="1"/>
            <p:nvPr/>
          </p:nvSpPr>
          <p:spPr>
            <a:xfrm>
              <a:off x="347657" y="5389227"/>
              <a:ext cx="8496944" cy="954107"/>
            </a:xfrm>
            <a:prstGeom prst="rect">
              <a:avLst/>
            </a:prstGeom>
            <a:noFill/>
          </p:spPr>
          <p:txBody>
            <a:bodyPr wrap="square" rtlCol="0">
              <a:spAutoFit/>
            </a:bodyPr>
            <a:lstStyle/>
            <a:p>
              <a:pPr algn="just"/>
              <a:r>
                <a:rPr lang="es-MX" sz="1400" dirty="0">
                  <a:latin typeface="Myriad Pro Light"/>
                </a:rPr>
                <a:t>3. </a:t>
              </a:r>
              <a:r>
                <a:rPr lang="en-US" sz="1400" dirty="0">
                  <a:latin typeface="Myriad Pro Light"/>
                </a:rPr>
                <a:t>Los </a:t>
              </a:r>
              <a:r>
                <a:rPr lang="es-MX" sz="1400" dirty="0">
                  <a:latin typeface="Myriad Pro Light"/>
                </a:rPr>
                <a:t>integrantes</a:t>
              </a:r>
              <a:r>
                <a:rPr lang="en-US" sz="1400" dirty="0">
                  <a:latin typeface="Myriad Pro Light"/>
                </a:rPr>
                <a:t> del </a:t>
              </a:r>
              <a:r>
                <a:rPr lang="es-MX" sz="1400" dirty="0">
                  <a:latin typeface="Myriad Pro Light"/>
                </a:rPr>
                <a:t>equipo</a:t>
              </a:r>
              <a:r>
                <a:rPr lang="en-US" sz="1400" dirty="0">
                  <a:latin typeface="Myriad Pro Light"/>
                </a:rPr>
                <a:t> de </a:t>
              </a:r>
              <a:r>
                <a:rPr lang="en-US" sz="1400" dirty="0" err="1">
                  <a:latin typeface="Myriad Pro Light"/>
                </a:rPr>
                <a:t>desarrollo</a:t>
              </a:r>
              <a:r>
                <a:rPr lang="en-US" sz="1400" dirty="0">
                  <a:latin typeface="Myriad Pro Light"/>
                </a:rPr>
                <a:t> </a:t>
              </a:r>
              <a:r>
                <a:rPr lang="es-MX" sz="1400" dirty="0">
                  <a:latin typeface="Myriad Pro Light"/>
                </a:rPr>
                <a:t>elaboraran</a:t>
              </a:r>
              <a:r>
                <a:rPr lang="en-US" sz="1400" dirty="0">
                  <a:latin typeface="Myriad Pro Light"/>
                </a:rPr>
                <a:t> el document de </a:t>
              </a:r>
              <a:r>
                <a:rPr lang="en-US" sz="1400" dirty="0" err="1">
                  <a:latin typeface="Myriad Pro Light"/>
                </a:rPr>
                <a:t>Ambiente</a:t>
              </a:r>
              <a:r>
                <a:rPr lang="en-US" sz="1400" dirty="0">
                  <a:latin typeface="Myriad Pro Light"/>
                </a:rPr>
                <a:t> de </a:t>
              </a:r>
              <a:r>
                <a:rPr lang="en-US" sz="1400" dirty="0" err="1">
                  <a:latin typeface="Myriad Pro Light"/>
                </a:rPr>
                <a:t>desarrollo</a:t>
              </a:r>
              <a:r>
                <a:rPr lang="en-US" sz="1400" dirty="0">
                  <a:latin typeface="Myriad Pro Light"/>
                </a:rPr>
                <a:t> (FO-DE-009) </a:t>
              </a:r>
              <a:r>
                <a:rPr lang="en-US" sz="1400" dirty="0" err="1">
                  <a:latin typeface="Myriad Pro Light"/>
                </a:rPr>
                <a:t>en</a:t>
              </a:r>
              <a:r>
                <a:rPr lang="en-US" sz="1400" dirty="0">
                  <a:latin typeface="Myriad Pro Light"/>
                </a:rPr>
                <a:t> el </a:t>
              </a:r>
              <a:r>
                <a:rPr lang="en-US" sz="1400" dirty="0" err="1">
                  <a:latin typeface="Myriad Pro Light"/>
                </a:rPr>
                <a:t>cual</a:t>
              </a:r>
              <a:r>
                <a:rPr lang="en-US" sz="1400" dirty="0">
                  <a:latin typeface="Myriad Pro Light"/>
                </a:rPr>
                <a:t> </a:t>
              </a:r>
              <a:r>
                <a:rPr lang="en-US" sz="1400" dirty="0" err="1">
                  <a:latin typeface="Myriad Pro Light"/>
                </a:rPr>
                <a:t>proporcionaran</a:t>
              </a:r>
              <a:r>
                <a:rPr lang="en-US" sz="1400" dirty="0">
                  <a:latin typeface="Myriad Pro Light"/>
                </a:rPr>
                <a:t> al </a:t>
              </a:r>
              <a:r>
                <a:rPr lang="es-MX" sz="1400" dirty="0">
                  <a:latin typeface="Myriad Pro Light"/>
                </a:rPr>
                <a:t>Project</a:t>
              </a:r>
              <a:r>
                <a:rPr lang="en-US" sz="1400" dirty="0">
                  <a:latin typeface="Myriad Pro Light"/>
                </a:rPr>
                <a:t> Manager </a:t>
              </a:r>
              <a:r>
                <a:rPr lang="en-US" sz="1400" dirty="0" err="1">
                  <a:latin typeface="Myriad Pro Light"/>
                </a:rPr>
                <a:t>esto</a:t>
              </a:r>
              <a:r>
                <a:rPr lang="en-US" sz="1400" dirty="0">
                  <a:latin typeface="Myriad Pro Light"/>
                </a:rPr>
                <a:t> </a:t>
              </a:r>
              <a:r>
                <a:rPr lang="en-US" sz="1400" dirty="0" err="1">
                  <a:latin typeface="Myriad Pro Light"/>
                </a:rPr>
                <a:t>mediante</a:t>
              </a:r>
              <a:r>
                <a:rPr lang="en-US" sz="1400" dirty="0">
                  <a:latin typeface="Myriad Pro Light"/>
                </a:rPr>
                <a:t> </a:t>
              </a:r>
              <a:r>
                <a:rPr lang="en-US" sz="1400" dirty="0" err="1">
                  <a:latin typeface="Myriad Pro Light"/>
                </a:rPr>
                <a:t>correo</a:t>
              </a:r>
              <a:r>
                <a:rPr lang="en-US" sz="1400" dirty="0">
                  <a:latin typeface="Myriad Pro Light"/>
                </a:rPr>
                <a:t> </a:t>
              </a:r>
              <a:r>
                <a:rPr lang="en-US" sz="1400" dirty="0" err="1">
                  <a:latin typeface="Myriad Pro Light"/>
                </a:rPr>
                <a:t>electronico</a:t>
              </a:r>
              <a:r>
                <a:rPr lang="en-US" sz="1400" dirty="0">
                  <a:latin typeface="Myriad Pro Light"/>
                </a:rPr>
                <a:t>, </a:t>
              </a:r>
              <a:r>
                <a:rPr lang="en-US" sz="1400" dirty="0" err="1">
                  <a:latin typeface="Myriad Pro Light"/>
                </a:rPr>
                <a:t>este</a:t>
              </a:r>
              <a:r>
                <a:rPr lang="en-US" sz="1400" dirty="0">
                  <a:latin typeface="Myriad Pro Light"/>
                </a:rPr>
                <a:t> </a:t>
              </a:r>
              <a:r>
                <a:rPr lang="en-US" sz="1400" dirty="0" err="1">
                  <a:latin typeface="Myriad Pro Light"/>
                </a:rPr>
                <a:t>documento</a:t>
              </a:r>
              <a:r>
                <a:rPr lang="en-US" sz="1400" dirty="0">
                  <a:latin typeface="Myriad Pro Light"/>
                </a:rPr>
                <a:t> </a:t>
              </a:r>
              <a:r>
                <a:rPr lang="en-US" sz="1400" dirty="0" err="1">
                  <a:latin typeface="Myriad Pro Light"/>
                </a:rPr>
                <a:t>ayudará</a:t>
              </a:r>
              <a:r>
                <a:rPr lang="en-US" sz="1400" dirty="0">
                  <a:latin typeface="Myriad Pro Light"/>
                </a:rPr>
                <a:t> a </a:t>
              </a:r>
              <a:r>
                <a:rPr lang="en-US" sz="1400" dirty="0" err="1">
                  <a:latin typeface="Myriad Pro Light"/>
                </a:rPr>
                <a:t>revisar</a:t>
              </a:r>
              <a:r>
                <a:rPr lang="en-US" sz="1400" dirty="0">
                  <a:latin typeface="Myriad Pro Light"/>
                </a:rPr>
                <a:t>  </a:t>
              </a:r>
              <a:r>
                <a:rPr lang="en-US" sz="1400" dirty="0" err="1">
                  <a:latin typeface="Myriad Pro Light"/>
                </a:rPr>
                <a:t>quien</a:t>
              </a:r>
              <a:r>
                <a:rPr lang="en-US" sz="1400" dirty="0">
                  <a:latin typeface="Myriad Pro Light"/>
                </a:rPr>
                <a:t> le </a:t>
              </a:r>
              <a:r>
                <a:rPr lang="en-US" sz="1400" dirty="0" err="1">
                  <a:latin typeface="Myriad Pro Light"/>
                </a:rPr>
                <a:t>hace</a:t>
              </a:r>
              <a:r>
                <a:rPr lang="en-US" sz="1400" dirty="0">
                  <a:latin typeface="Myriad Pro Light"/>
                </a:rPr>
                <a:t> </a:t>
              </a:r>
              <a:r>
                <a:rPr lang="en-US" sz="1400" dirty="0" err="1">
                  <a:latin typeface="Myriad Pro Light"/>
                </a:rPr>
                <a:t>falta</a:t>
              </a:r>
              <a:r>
                <a:rPr lang="en-US" sz="1400" dirty="0">
                  <a:latin typeface="Myriad Pro Light"/>
                </a:rPr>
                <a:t> </a:t>
              </a:r>
              <a:r>
                <a:rPr lang="en-US" sz="1400" dirty="0" err="1">
                  <a:latin typeface="Myriad Pro Light"/>
                </a:rPr>
                <a:t>una</a:t>
              </a:r>
              <a:r>
                <a:rPr lang="en-US" sz="1400" dirty="0">
                  <a:latin typeface="Myriad Pro Light"/>
                </a:rPr>
                <a:t> </a:t>
              </a:r>
              <a:r>
                <a:rPr lang="en-US" sz="1400" dirty="0" err="1">
                  <a:latin typeface="Myriad Pro Light"/>
                </a:rPr>
                <a:t>herramienta</a:t>
              </a:r>
              <a:r>
                <a:rPr lang="en-US" sz="1400" dirty="0">
                  <a:latin typeface="Myriad Pro Light"/>
                </a:rPr>
                <a:t> de </a:t>
              </a:r>
              <a:r>
                <a:rPr lang="en-US" sz="1400" dirty="0" err="1">
                  <a:latin typeface="Myriad Pro Light"/>
                </a:rPr>
                <a:t>trabajo</a:t>
              </a:r>
              <a:r>
                <a:rPr lang="en-US" sz="1400" dirty="0">
                  <a:latin typeface="Myriad Pro Light"/>
                </a:rPr>
                <a:t>.</a:t>
              </a:r>
            </a:p>
            <a:p>
              <a:pPr algn="just"/>
              <a:r>
                <a:rPr lang="es-MX" sz="1400" dirty="0">
                  <a:latin typeface="Myriad Pro Light"/>
                </a:rPr>
                <a:t>.</a:t>
              </a:r>
            </a:p>
          </p:txBody>
        </p:sp>
        <p:pic>
          <p:nvPicPr>
            <p:cNvPr id="45" name="Imagen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266" y="6020446"/>
              <a:ext cx="443594" cy="396900"/>
            </a:xfrm>
            <a:prstGeom prst="rect">
              <a:avLst/>
            </a:prstGeom>
          </p:spPr>
        </p:pic>
      </p:grpSp>
      <p:sp>
        <p:nvSpPr>
          <p:cNvPr id="51" name="CuadroTexto 50"/>
          <p:cNvSpPr txBox="1"/>
          <p:nvPr/>
        </p:nvSpPr>
        <p:spPr>
          <a:xfrm>
            <a:off x="233049" y="4580918"/>
            <a:ext cx="8499235" cy="954107"/>
          </a:xfrm>
          <a:prstGeom prst="rect">
            <a:avLst/>
          </a:prstGeom>
          <a:noFill/>
        </p:spPr>
        <p:txBody>
          <a:bodyPr wrap="square" rtlCol="0">
            <a:spAutoFit/>
          </a:bodyPr>
          <a:lstStyle/>
          <a:p>
            <a:pPr algn="just"/>
            <a:r>
              <a:rPr lang="es-MX" sz="1400" dirty="0">
                <a:latin typeface="Myriad Pro Light"/>
              </a:rPr>
              <a:t>5.</a:t>
            </a:r>
            <a:r>
              <a:rPr lang="es-ES_tradnl" sz="1400" dirty="0">
                <a:latin typeface="Myriad Pro Light"/>
              </a:rPr>
              <a:t> Cada uno de los </a:t>
            </a:r>
            <a:r>
              <a:rPr lang="es-ES_tradnl" sz="1400" dirty="0" err="1">
                <a:latin typeface="Myriad Pro Light"/>
              </a:rPr>
              <a:t>Developer</a:t>
            </a:r>
            <a:r>
              <a:rPr lang="es-ES_tradnl" sz="1400" dirty="0">
                <a:latin typeface="Myriad Pro Light"/>
              </a:rPr>
              <a:t> empezará con la codificación del módulo asignado, en estas instancias el recurso debe de tener conocimiento de todas las tareas, funcionalidades y objetivos que tiene el producto. </a:t>
            </a:r>
            <a:endParaRPr lang="en-US" sz="1400" dirty="0">
              <a:latin typeface="Myriad Pro Light"/>
            </a:endParaRPr>
          </a:p>
          <a:p>
            <a:r>
              <a:rPr lang="es-MX" sz="1400" dirty="0" smtClean="0">
                <a:latin typeface="Myriad Pro Light"/>
              </a:rPr>
              <a:t> </a:t>
            </a:r>
            <a:endParaRPr lang="en-US" sz="1400" dirty="0">
              <a:latin typeface="Myriad Pro Light"/>
            </a:endParaRPr>
          </a:p>
        </p:txBody>
      </p:sp>
      <p:sp>
        <p:nvSpPr>
          <p:cNvPr id="52" name="CuadroTexto 51"/>
          <p:cNvSpPr txBox="1"/>
          <p:nvPr/>
        </p:nvSpPr>
        <p:spPr>
          <a:xfrm>
            <a:off x="-670641" y="4565998"/>
            <a:ext cx="9419674" cy="954107"/>
          </a:xfrm>
          <a:prstGeom prst="rect">
            <a:avLst/>
          </a:prstGeom>
          <a:noFill/>
        </p:spPr>
        <p:txBody>
          <a:bodyPr wrap="square" rtlCol="0">
            <a:spAutoFit/>
          </a:bodyPr>
          <a:lstStyle/>
          <a:p>
            <a:pPr lvl="2"/>
            <a:r>
              <a:rPr lang="es-MX" sz="1400" dirty="0">
                <a:latin typeface="Myriad Pro Light"/>
              </a:rPr>
              <a:t>6. </a:t>
            </a:r>
            <a:r>
              <a:rPr lang="es-ES_tradnl" sz="1400" dirty="0">
                <a:latin typeface="Myriad Pro Light"/>
              </a:rPr>
              <a:t>Cada </a:t>
            </a:r>
            <a:r>
              <a:rPr lang="es-ES_tradnl" sz="1400" dirty="0" err="1">
                <a:latin typeface="Myriad Pro Light"/>
              </a:rPr>
              <a:t>Developer</a:t>
            </a:r>
            <a:r>
              <a:rPr lang="es-ES_tradnl" sz="1400" dirty="0">
                <a:latin typeface="Myriad Pro Light"/>
              </a:rPr>
              <a:t> realizará las pruebas unitarias de su componente desarrollado. Verificando que cada componente cumpla con el diseño detallado en la ERS. El </a:t>
            </a:r>
            <a:r>
              <a:rPr lang="es-ES_tradnl" sz="1400" dirty="0" err="1">
                <a:latin typeface="Myriad Pro Light"/>
              </a:rPr>
              <a:t>Developer</a:t>
            </a:r>
            <a:r>
              <a:rPr lang="es-ES_tradnl" sz="1400" dirty="0">
                <a:latin typeface="Myriad Pro Light"/>
              </a:rPr>
              <a:t> registrará en los comentarios de los </a:t>
            </a:r>
            <a:r>
              <a:rPr lang="es-ES_tradnl" sz="1400" dirty="0" err="1">
                <a:latin typeface="Myriad Pro Light"/>
              </a:rPr>
              <a:t>commits</a:t>
            </a:r>
            <a:r>
              <a:rPr lang="es-ES_tradnl" sz="1400" dirty="0">
                <a:latin typeface="Myriad Pro Light"/>
              </a:rPr>
              <a:t> las pruebas unitarias realizadas al  código. </a:t>
            </a:r>
            <a:endParaRPr lang="en-US" sz="1400" dirty="0">
              <a:latin typeface="Myriad Pro Light"/>
            </a:endParaRPr>
          </a:p>
          <a:p>
            <a:pPr lvl="2"/>
            <a:endParaRPr lang="es-MX" sz="1400" dirty="0">
              <a:latin typeface="Myriad Pro Light"/>
              <a:cs typeface="Times New Roman" panose="02020603050405020304" pitchFamily="18" charset="0"/>
            </a:endParaRPr>
          </a:p>
        </p:txBody>
      </p:sp>
      <p:sp>
        <p:nvSpPr>
          <p:cNvPr id="53" name="CuadroTexto 52"/>
          <p:cNvSpPr txBox="1"/>
          <p:nvPr/>
        </p:nvSpPr>
        <p:spPr>
          <a:xfrm>
            <a:off x="-606791" y="4573735"/>
            <a:ext cx="9157400" cy="738664"/>
          </a:xfrm>
          <a:prstGeom prst="rect">
            <a:avLst/>
          </a:prstGeom>
          <a:noFill/>
        </p:spPr>
        <p:txBody>
          <a:bodyPr wrap="square" rtlCol="0">
            <a:spAutoFit/>
          </a:bodyPr>
          <a:lstStyle/>
          <a:p>
            <a:pPr lvl="2" algn="just"/>
            <a:r>
              <a:rPr lang="es-MX" sz="1400" dirty="0" smtClean="0">
                <a:latin typeface="Myriad Pro Light"/>
                <a:cs typeface="Times New Roman" panose="02020603050405020304" pitchFamily="18" charset="0"/>
              </a:rPr>
              <a:t>7. </a:t>
            </a:r>
            <a:r>
              <a:rPr lang="es-ES_tradnl" sz="1400" dirty="0">
                <a:latin typeface="Myriad Pro Light"/>
              </a:rPr>
              <a:t>En caso que el componente presente fallas, el </a:t>
            </a:r>
            <a:r>
              <a:rPr lang="es-ES_tradnl" sz="1400" dirty="0" err="1">
                <a:latin typeface="Myriad Pro Light"/>
              </a:rPr>
              <a:t>Developer</a:t>
            </a:r>
            <a:r>
              <a:rPr lang="es-ES_tradnl" sz="1400" dirty="0">
                <a:latin typeface="Myriad Pro Light"/>
              </a:rPr>
              <a:t> realizará los ajustes necesarios al componente para volver a realizar pruebas unitarias correspondientes. </a:t>
            </a:r>
            <a:endParaRPr lang="en-US" sz="1400" dirty="0">
              <a:latin typeface="Myriad Pro Light"/>
            </a:endParaRPr>
          </a:p>
          <a:p>
            <a:pPr lvl="2"/>
            <a:endParaRPr lang="es-MX" sz="1400" dirty="0">
              <a:latin typeface="Myriad Pro Light"/>
              <a:cs typeface="Times New Roman" panose="02020603050405020304" pitchFamily="18" charset="0"/>
            </a:endParaRPr>
          </a:p>
        </p:txBody>
      </p:sp>
      <p:sp>
        <p:nvSpPr>
          <p:cNvPr id="56" name="CuadroTexto 55"/>
          <p:cNvSpPr txBox="1"/>
          <p:nvPr/>
        </p:nvSpPr>
        <p:spPr>
          <a:xfrm>
            <a:off x="58114" y="3580219"/>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8. </a:t>
            </a:r>
            <a:r>
              <a:rPr lang="es-ES_tradnl" sz="1400" dirty="0">
                <a:latin typeface="Myriad Pro Light"/>
                <a:ea typeface="MS Mincho"/>
                <a:cs typeface="Times New Roman" panose="02020603050405020304" pitchFamily="18" charset="0"/>
              </a:rPr>
              <a:t>Actualizar Matriz de Trazabilidad</a:t>
            </a:r>
            <a:r>
              <a:rPr lang="es-MX" sz="1400" dirty="0">
                <a:latin typeface="Myriad Pro Light"/>
                <a:ea typeface="MS Mincho"/>
                <a:cs typeface="Times New Roman" panose="02020603050405020304" pitchFamily="18" charset="0"/>
              </a:rPr>
              <a:t>.  </a:t>
            </a:r>
          </a:p>
        </p:txBody>
      </p:sp>
      <p:grpSp>
        <p:nvGrpSpPr>
          <p:cNvPr id="58" name="Grupo 57"/>
          <p:cNvGrpSpPr/>
          <p:nvPr/>
        </p:nvGrpSpPr>
        <p:grpSpPr>
          <a:xfrm>
            <a:off x="-684705" y="4573825"/>
            <a:ext cx="9152167" cy="1303518"/>
            <a:chOff x="4685027" y="7422179"/>
            <a:chExt cx="9144000" cy="1303518"/>
          </a:xfrm>
        </p:grpSpPr>
        <p:sp>
          <p:nvSpPr>
            <p:cNvPr id="27" name="CuadroTexto 26"/>
            <p:cNvSpPr txBox="1"/>
            <p:nvPr/>
          </p:nvSpPr>
          <p:spPr>
            <a:xfrm>
              <a:off x="4685027" y="7422179"/>
              <a:ext cx="9144000" cy="954107"/>
            </a:xfrm>
            <a:prstGeom prst="rect">
              <a:avLst/>
            </a:prstGeom>
            <a:noFill/>
          </p:spPr>
          <p:txBody>
            <a:bodyPr wrap="square" rtlCol="0">
              <a:spAutoFit/>
            </a:bodyPr>
            <a:lstStyle/>
            <a:p>
              <a:pPr lvl="2" algn="just"/>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En esta actividad cada uno de los </a:t>
              </a:r>
              <a:r>
                <a:rPr lang="es-MX" sz="1400" dirty="0" err="1">
                  <a:latin typeface="Myriad Pro Light"/>
                  <a:cs typeface="Times New Roman" panose="02020603050405020304" pitchFamily="18" charset="0"/>
                </a:rPr>
                <a:t>D</a:t>
              </a:r>
              <a:r>
                <a:rPr lang="es-MX" sz="1400" dirty="0" err="1" smtClean="0">
                  <a:latin typeface="Myriad Pro Light"/>
                  <a:cs typeface="Times New Roman" panose="02020603050405020304" pitchFamily="18" charset="0"/>
                </a:rPr>
                <a:t>eveloper</a:t>
              </a:r>
              <a:r>
                <a:rPr lang="es-MX" sz="1400" dirty="0" smtClean="0">
                  <a:latin typeface="Myriad Pro Light"/>
                  <a:cs typeface="Times New Roman" panose="02020603050405020304" pitchFamily="18" charset="0"/>
                </a:rPr>
                <a:t> asignados al proyecto actualizaran la matriz de trazabilidad con los componentes realizados a partir de los requerimientos descritos en la ERS, este documento será obtenido de la línea base de la fase anterior, una vez terminada esta actividad se realizara una revisión según el flujo de aprobación correspondiente..  </a:t>
              </a:r>
              <a:endParaRPr lang="es-MX" sz="1400" dirty="0">
                <a:latin typeface="Myriad Pro Light"/>
                <a:cs typeface="Times New Roman" panose="02020603050405020304" pitchFamily="18" charset="0"/>
              </a:endParaRPr>
            </a:p>
          </p:txBody>
        </p:sp>
        <p:pic>
          <p:nvPicPr>
            <p:cNvPr id="57" name="Imagen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3673" y="8392322"/>
              <a:ext cx="295275" cy="333375"/>
            </a:xfrm>
            <a:prstGeom prst="rect">
              <a:avLst/>
            </a:prstGeom>
          </p:spPr>
        </p:pic>
      </p:grpSp>
      <p:grpSp>
        <p:nvGrpSpPr>
          <p:cNvPr id="59" name="Grupo 58"/>
          <p:cNvGrpSpPr/>
          <p:nvPr/>
        </p:nvGrpSpPr>
        <p:grpSpPr>
          <a:xfrm>
            <a:off x="258613" y="4578934"/>
            <a:ext cx="8484287" cy="934927"/>
            <a:chOff x="4685027" y="7422179"/>
            <a:chExt cx="9144000" cy="934927"/>
          </a:xfrm>
        </p:grpSpPr>
        <p:sp>
          <p:nvSpPr>
            <p:cNvPr id="60" name="CuadroTexto 59"/>
            <p:cNvSpPr txBox="1"/>
            <p:nvPr/>
          </p:nvSpPr>
          <p:spPr>
            <a:xfrm>
              <a:off x="4685027" y="7422179"/>
              <a:ext cx="9144000" cy="738664"/>
            </a:xfrm>
            <a:prstGeom prst="rect">
              <a:avLst/>
            </a:prstGeom>
            <a:noFill/>
          </p:spPr>
          <p:txBody>
            <a:bodyPr wrap="square" rtlCol="0">
              <a:spAutoFit/>
            </a:bodyPr>
            <a:lstStyle/>
            <a:p>
              <a:pPr algn="just"/>
              <a:r>
                <a:rPr lang="es-MX" sz="1400" dirty="0" smtClean="0">
                  <a:latin typeface="Myriad Pro Light"/>
                  <a:cs typeface="Times New Roman" panose="02020603050405020304" pitchFamily="18" charset="0"/>
                </a:rPr>
                <a:t>9.</a:t>
              </a:r>
              <a:r>
                <a:rPr lang="es-MX" sz="1400" dirty="0">
                  <a:latin typeface="Myriad Pro Light"/>
                </a:rPr>
                <a:t> </a:t>
              </a:r>
              <a:r>
                <a:rPr lang="es-MX" sz="1400" dirty="0" smtClean="0">
                  <a:latin typeface="Myriad Pro Light"/>
                </a:rPr>
                <a:t>Una vez  que el </a:t>
              </a:r>
              <a:r>
                <a:rPr lang="es-MX" sz="1400" dirty="0" err="1" smtClean="0">
                  <a:latin typeface="Myriad Pro Light"/>
                </a:rPr>
                <a:t>Developer</a:t>
              </a:r>
              <a:r>
                <a:rPr lang="es-MX" sz="1400" dirty="0" smtClean="0">
                  <a:latin typeface="Myriad Pro Light"/>
                </a:rPr>
                <a:t> realizo la integración de los componentes se realizara un escaneo de código desarrollado del proyecto esto podrá ser por medio de alguna herramienta de  escaneo de código o por el documento lista de verificación de código (FO-DE-012).</a:t>
              </a:r>
              <a:endParaRPr lang="es-MX" sz="1400" dirty="0">
                <a:latin typeface="Myriad Pro Light"/>
              </a:endParaRPr>
            </a:p>
          </p:txBody>
        </p:sp>
        <p:pic>
          <p:nvPicPr>
            <p:cNvPr id="61" name="Imagen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1229" y="8023731"/>
              <a:ext cx="295275" cy="333375"/>
            </a:xfrm>
            <a:prstGeom prst="rect">
              <a:avLst/>
            </a:prstGeom>
          </p:spPr>
        </p:pic>
      </p:grpSp>
      <p:sp>
        <p:nvSpPr>
          <p:cNvPr id="62" name="CuadroTexto 61"/>
          <p:cNvSpPr txBox="1"/>
          <p:nvPr/>
        </p:nvSpPr>
        <p:spPr>
          <a:xfrm>
            <a:off x="98920" y="3618256"/>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16. Administración de Configuración CM.  </a:t>
            </a:r>
            <a:endParaRPr lang="es-MX" sz="1400" dirty="0">
              <a:latin typeface="Myriad Pro Light"/>
              <a:cs typeface="Times New Roman" panose="02020603050405020304" pitchFamily="18" charset="0"/>
            </a:endParaRPr>
          </a:p>
        </p:txBody>
      </p:sp>
      <p:sp>
        <p:nvSpPr>
          <p:cNvPr id="63" name="CuadroTexto 62"/>
          <p:cNvSpPr txBox="1"/>
          <p:nvPr/>
        </p:nvSpPr>
        <p:spPr>
          <a:xfrm>
            <a:off x="41370" y="4534192"/>
            <a:ext cx="8909000" cy="800219"/>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smtClean="0">
                <a:latin typeface="Myriad Pro Light"/>
                <a:cs typeface="Times New Roman" panose="02020603050405020304" pitchFamily="18" charset="0"/>
              </a:rPr>
              <a:t>16. </a:t>
            </a:r>
            <a:r>
              <a:rPr lang="es-ES_tradnl" sz="1400" dirty="0" smtClean="0">
                <a:latin typeface="Myriad Pro Light"/>
                <a:cs typeface="Times New Roman" panose="02020603050405020304" pitchFamily="18" charset="0"/>
              </a:rPr>
              <a:t>Si se tienen programadas auditorias físicas y funcionales el </a:t>
            </a:r>
            <a:r>
              <a:rPr lang="es-ES_tradnl" sz="1400" dirty="0" err="1" smtClean="0">
                <a:latin typeface="Myriad Pro Light"/>
                <a:cs typeface="Times New Roman" panose="02020603050405020304" pitchFamily="18" charset="0"/>
              </a:rPr>
              <a:t>Configuration</a:t>
            </a:r>
            <a:r>
              <a:rPr lang="es-ES_tradnl" sz="1400" dirty="0" smtClean="0">
                <a:latin typeface="Myriad Pro Light"/>
                <a:cs typeface="Times New Roman" panose="02020603050405020304" pitchFamily="18" charset="0"/>
              </a:rPr>
              <a:t> Manager ejecutará dichas auditorias según el proceso definido (6.10 Administración de la configuración Actividad 3 Realizar auditorías físicas y funcionales)</a:t>
            </a:r>
            <a:r>
              <a:rPr lang="es-MX" dirty="0" smtClean="0"/>
              <a:t>.  </a:t>
            </a:r>
            <a:endParaRPr lang="es-MX" dirty="0"/>
          </a:p>
        </p:txBody>
      </p:sp>
      <p:sp>
        <p:nvSpPr>
          <p:cNvPr id="64" name="CuadroTexto 63"/>
          <p:cNvSpPr txBox="1"/>
          <p:nvPr/>
        </p:nvSpPr>
        <p:spPr>
          <a:xfrm>
            <a:off x="239512" y="4482842"/>
            <a:ext cx="8580960"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smtClean="0">
                <a:latin typeface="Myriad Pro Light"/>
                <a:cs typeface="Times New Roman" panose="02020603050405020304" pitchFamily="18" charset="0"/>
              </a:rPr>
              <a:t>17. </a:t>
            </a:r>
            <a:r>
              <a:rPr lang="es-ES_tradnl" sz="1400" dirty="0">
                <a:latin typeface="Myriad Pro Light"/>
                <a:cs typeface="Times New Roman" panose="02020603050405020304" pitchFamily="18" charset="0"/>
              </a:rPr>
              <a:t>El líder de calidad ejecutará las auditorias programadas en el plan integral de proyecto de esta fase según el proceso definido  (7.3 Auditorias a Procesos), esto para asegurarse  que los procesos están siendo respetados en la organización, así como poder detectar deficiencias en la forma de trabajar establecida.</a:t>
            </a:r>
            <a:endParaRPr lang="en-US" sz="1400" dirty="0">
              <a:latin typeface="Myriad Pro Light"/>
              <a:cs typeface="Times New Roman" panose="02020603050405020304" pitchFamily="18" charset="0"/>
            </a:endParaRPr>
          </a:p>
        </p:txBody>
      </p:sp>
      <p:grpSp>
        <p:nvGrpSpPr>
          <p:cNvPr id="16" name="Grupo 15"/>
          <p:cNvGrpSpPr/>
          <p:nvPr/>
        </p:nvGrpSpPr>
        <p:grpSpPr>
          <a:xfrm>
            <a:off x="249182" y="4568551"/>
            <a:ext cx="8870614" cy="1062329"/>
            <a:chOff x="9396536" y="7780079"/>
            <a:chExt cx="9157567" cy="1062329"/>
          </a:xfrm>
        </p:grpSpPr>
        <p:sp>
          <p:nvSpPr>
            <p:cNvPr id="49" name="CuadroTexto 48"/>
            <p:cNvSpPr txBox="1"/>
            <p:nvPr/>
          </p:nvSpPr>
          <p:spPr>
            <a:xfrm>
              <a:off x="9396536" y="7780079"/>
              <a:ext cx="9157567" cy="523220"/>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rPr>
                <a:t>4. </a:t>
              </a:r>
              <a:r>
                <a:rPr lang="es-MX" sz="1400" dirty="0" err="1">
                  <a:latin typeface="Myriad Pro Light"/>
                </a:rPr>
                <a:t>Development</a:t>
              </a:r>
              <a:r>
                <a:rPr lang="es-MX" sz="1400" dirty="0">
                  <a:latin typeface="Myriad Pro Light"/>
                </a:rPr>
                <a:t> </a:t>
              </a:r>
              <a:r>
                <a:rPr lang="es-MX" sz="1400" dirty="0" err="1">
                  <a:latin typeface="Myriad Pro Light"/>
                </a:rPr>
                <a:t>Coordinator</a:t>
              </a:r>
              <a:r>
                <a:rPr lang="es-MX" sz="1400" dirty="0">
                  <a:latin typeface="Myriad Pro Light"/>
                </a:rPr>
                <a:t> creara el proyecto en JIRA, utilizando la clave y nombre  del proyecto que se dio en la Propuesta Técnica, así mismo este JIRA tomará un estatus de  OPEN.</a:t>
              </a:r>
              <a:endParaRPr lang="en-US" sz="1400" dirty="0">
                <a:latin typeface="Myriad Pro Light"/>
              </a:endParaRPr>
            </a:p>
          </p:txBody>
        </p:sp>
        <p:pic>
          <p:nvPicPr>
            <p:cNvPr id="48" name="Imagen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246" y="8391411"/>
              <a:ext cx="603453" cy="450997"/>
            </a:xfrm>
            <a:prstGeom prst="rect">
              <a:avLst/>
            </a:prstGeom>
          </p:spPr>
        </p:pic>
      </p:grpSp>
      <p:grpSp>
        <p:nvGrpSpPr>
          <p:cNvPr id="50" name="Grupo 49"/>
          <p:cNvGrpSpPr/>
          <p:nvPr/>
        </p:nvGrpSpPr>
        <p:grpSpPr>
          <a:xfrm>
            <a:off x="222433" y="4554795"/>
            <a:ext cx="8279060" cy="674450"/>
            <a:chOff x="4426924" y="10297163"/>
            <a:chExt cx="9144000" cy="674450"/>
          </a:xfrm>
        </p:grpSpPr>
        <p:sp>
          <p:nvSpPr>
            <p:cNvPr id="65" name="CuadroTexto 64"/>
            <p:cNvSpPr txBox="1"/>
            <p:nvPr/>
          </p:nvSpPr>
          <p:spPr>
            <a:xfrm>
              <a:off x="4426924" y="10297163"/>
              <a:ext cx="9144000" cy="523220"/>
            </a:xfrm>
            <a:prstGeom prst="rect">
              <a:avLst/>
            </a:prstGeom>
            <a:noFill/>
          </p:spPr>
          <p:txBody>
            <a:bodyPr wrap="square" rtlCol="0">
              <a:spAutoFit/>
            </a:bodyPr>
            <a:lstStyle/>
            <a:p>
              <a:r>
                <a:rPr lang="es-MX" sz="1400" dirty="0">
                  <a:latin typeface="Myriad Pro Light"/>
                </a:rPr>
                <a:t>10. </a:t>
              </a:r>
              <a:r>
                <a:rPr lang="es-ES_tradnl" sz="1400" dirty="0">
                  <a:latin typeface="Myriad Pro Light"/>
                </a:rPr>
                <a:t>EL </a:t>
              </a:r>
              <a:r>
                <a:rPr lang="es-ES_tradnl" sz="1400" dirty="0" err="1">
                  <a:latin typeface="Myriad Pro Light"/>
                </a:rPr>
                <a:t>Developer</a:t>
              </a:r>
              <a:r>
                <a:rPr lang="es-ES_tradnl" sz="1400" dirty="0">
                  <a:latin typeface="Myriad Pro Light"/>
                </a:rPr>
                <a:t> será el encargado de realizar el WAR del proyecto una vez que se tiene la revisión por pares de código mediante el IDE.</a:t>
              </a:r>
              <a:endParaRPr lang="en-US" sz="1400" dirty="0">
                <a:latin typeface="Myriad Pro Light"/>
              </a:endParaRPr>
            </a:p>
          </p:txBody>
        </p:sp>
        <p:pic>
          <p:nvPicPr>
            <p:cNvPr id="66" name="Imagen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9757" y="10638238"/>
              <a:ext cx="295275" cy="333375"/>
            </a:xfrm>
            <a:prstGeom prst="rect">
              <a:avLst/>
            </a:prstGeom>
          </p:spPr>
        </p:pic>
      </p:grpSp>
      <p:sp>
        <p:nvSpPr>
          <p:cNvPr id="67" name="CuadroTexto 66"/>
          <p:cNvSpPr txBox="1"/>
          <p:nvPr/>
        </p:nvSpPr>
        <p:spPr>
          <a:xfrm>
            <a:off x="19914" y="3561141"/>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10. </a:t>
            </a:r>
            <a:r>
              <a:rPr lang="es-ES_tradnl" sz="1400" dirty="0">
                <a:latin typeface="Myriad Pro Light"/>
                <a:ea typeface="MS Mincho"/>
                <a:cs typeface="Times New Roman" panose="02020603050405020304" pitchFamily="18" charset="0"/>
              </a:rPr>
              <a:t>Realizar integración de componentes</a:t>
            </a:r>
            <a:r>
              <a:rPr lang="es-MX" sz="1400" dirty="0">
                <a:latin typeface="Myriad Pro Light"/>
                <a:ea typeface="MS Mincho"/>
                <a:cs typeface="Times New Roman" panose="02020603050405020304" pitchFamily="18" charset="0"/>
              </a:rPr>
              <a:t>.  </a:t>
            </a:r>
          </a:p>
        </p:txBody>
      </p:sp>
      <p:sp>
        <p:nvSpPr>
          <p:cNvPr id="68" name="CuadroTexto 67"/>
          <p:cNvSpPr txBox="1"/>
          <p:nvPr/>
        </p:nvSpPr>
        <p:spPr>
          <a:xfrm>
            <a:off x="19914" y="3575228"/>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11.</a:t>
            </a:r>
            <a:r>
              <a:rPr lang="es-ES_tradnl" sz="1400" dirty="0">
                <a:latin typeface="Myriad Pro Light"/>
                <a:ea typeface="MS Mincho"/>
                <a:cs typeface="Times New Roman" panose="02020603050405020304" pitchFamily="18" charset="0"/>
              </a:rPr>
              <a:t> Actualizar plan de integración</a:t>
            </a:r>
            <a:r>
              <a:rPr lang="es-MX" sz="1400" dirty="0">
                <a:latin typeface="Myriad Pro Light"/>
                <a:ea typeface="MS Mincho"/>
                <a:cs typeface="Times New Roman" panose="02020603050405020304" pitchFamily="18" charset="0"/>
              </a:rPr>
              <a:t>.  </a:t>
            </a:r>
          </a:p>
        </p:txBody>
      </p:sp>
      <p:sp>
        <p:nvSpPr>
          <p:cNvPr id="70" name="CuadroTexto 69"/>
          <p:cNvSpPr txBox="1"/>
          <p:nvPr/>
        </p:nvSpPr>
        <p:spPr>
          <a:xfrm>
            <a:off x="246760" y="4504896"/>
            <a:ext cx="8592538" cy="1169551"/>
          </a:xfrm>
          <a:prstGeom prst="rect">
            <a:avLst/>
          </a:prstGeom>
          <a:noFill/>
        </p:spPr>
        <p:txBody>
          <a:bodyPr wrap="square" rtlCol="0">
            <a:spAutoFit/>
          </a:bodyPr>
          <a:lstStyle/>
          <a:p>
            <a:pPr algn="just"/>
            <a:r>
              <a:rPr lang="es-MX" sz="1400" dirty="0">
                <a:latin typeface="Myriad Pro Light"/>
                <a:cs typeface="Times New Roman" panose="02020603050405020304" pitchFamily="18" charset="0"/>
              </a:rPr>
              <a:t>11. </a:t>
            </a:r>
            <a:r>
              <a:rPr lang="es-ES_tradnl" sz="1400" dirty="0">
                <a:latin typeface="Myriad Pro Light"/>
                <a:cs typeface="Times New Roman" panose="02020603050405020304" pitchFamily="18" charset="0"/>
              </a:rPr>
              <a:t>Una vez que el cada uno de los </a:t>
            </a:r>
            <a:r>
              <a:rPr lang="es-ES_tradnl" sz="1400" dirty="0" err="1">
                <a:latin typeface="Myriad Pro Light"/>
                <a:cs typeface="Times New Roman" panose="02020603050405020304" pitchFamily="18" charset="0"/>
              </a:rPr>
              <a:t>Developer</a:t>
            </a:r>
            <a:r>
              <a:rPr lang="es-ES_tradnl" sz="1400" dirty="0">
                <a:latin typeface="Myriad Pro Light"/>
                <a:cs typeface="Times New Roman" panose="02020603050405020304" pitchFamily="18" charset="0"/>
              </a:rPr>
              <a:t> realizó la integración de los componentes, el </a:t>
            </a:r>
            <a:r>
              <a:rPr lang="es-ES_tradnl" sz="1400" dirty="0" err="1">
                <a:latin typeface="Myriad Pro Light"/>
                <a:cs typeface="Times New Roman" panose="02020603050405020304" pitchFamily="18" charset="0"/>
              </a:rPr>
              <a:t>Developer</a:t>
            </a:r>
            <a:r>
              <a:rPr lang="es-ES_tradnl" sz="1400" dirty="0">
                <a:latin typeface="Myriad Pro Light"/>
                <a:cs typeface="Times New Roman" panose="02020603050405020304" pitchFamily="18" charset="0"/>
              </a:rPr>
              <a:t> </a:t>
            </a:r>
            <a:r>
              <a:rPr lang="es-ES_tradnl" sz="1400" dirty="0" err="1">
                <a:latin typeface="Myriad Pro Light"/>
                <a:cs typeface="Times New Roman" panose="02020603050405020304" pitchFamily="18" charset="0"/>
              </a:rPr>
              <a:t>Analyst</a:t>
            </a:r>
            <a:r>
              <a:rPr lang="es-ES_tradnl" sz="1400" dirty="0">
                <a:latin typeface="Myriad Pro Light"/>
                <a:cs typeface="Times New Roman" panose="02020603050405020304" pitchFamily="18" charset="0"/>
              </a:rPr>
              <a:t> actualizará cada una de las actividades descritas anteriormente en el plan de integración, esto para realizar el monitoreo y control, comparar lo planeado vs lo actual y tomar decisiones si es necesario modificar el plan de integración, esta revisión quedará evidencia en el historial de revisiones de código. </a:t>
            </a:r>
            <a:r>
              <a:rPr lang="es-ES_tradnl" sz="1400" dirty="0" smtClean="0">
                <a:latin typeface="Myriad Pro Light"/>
                <a:cs typeface="Times New Roman" panose="02020603050405020304" pitchFamily="18" charset="0"/>
              </a:rPr>
              <a:t> </a:t>
            </a:r>
          </a:p>
          <a:p>
            <a:pPr algn="just"/>
            <a:r>
              <a:rPr lang="es-MX" sz="1400" dirty="0" smtClean="0">
                <a:latin typeface="Myriad Pro Light"/>
              </a:rPr>
              <a:t>.</a:t>
            </a:r>
            <a:endParaRPr lang="es-MX" sz="1400" dirty="0">
              <a:latin typeface="Myriad Pro Light"/>
            </a:endParaRPr>
          </a:p>
        </p:txBody>
      </p:sp>
      <p:sp>
        <p:nvSpPr>
          <p:cNvPr id="69" name="CuadroTexto 68"/>
          <p:cNvSpPr txBox="1"/>
          <p:nvPr/>
        </p:nvSpPr>
        <p:spPr>
          <a:xfrm>
            <a:off x="34994" y="3554011"/>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12. Ejecutar pruebas de integración.   </a:t>
            </a:r>
          </a:p>
        </p:txBody>
      </p:sp>
      <p:sp>
        <p:nvSpPr>
          <p:cNvPr id="71" name="CuadroTexto 70"/>
          <p:cNvSpPr txBox="1"/>
          <p:nvPr/>
        </p:nvSpPr>
        <p:spPr>
          <a:xfrm>
            <a:off x="12050" y="3560554"/>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13. </a:t>
            </a:r>
            <a:r>
              <a:rPr lang="es-ES_tradnl" sz="1400" dirty="0">
                <a:latin typeface="Myriad Pro Light"/>
                <a:ea typeface="MS Mincho"/>
                <a:cs typeface="Times New Roman" panose="02020603050405020304" pitchFamily="18" charset="0"/>
              </a:rPr>
              <a:t>Crear documentación de instalación</a:t>
            </a:r>
            <a:r>
              <a:rPr lang="es-MX" sz="1400" dirty="0">
                <a:latin typeface="Myriad Pro Light"/>
                <a:ea typeface="MS Mincho"/>
                <a:cs typeface="Times New Roman" panose="02020603050405020304" pitchFamily="18" charset="0"/>
              </a:rPr>
              <a:t>.   </a:t>
            </a:r>
          </a:p>
        </p:txBody>
      </p:sp>
      <p:sp>
        <p:nvSpPr>
          <p:cNvPr id="72" name="CuadroTexto 71"/>
          <p:cNvSpPr txBox="1"/>
          <p:nvPr/>
        </p:nvSpPr>
        <p:spPr>
          <a:xfrm>
            <a:off x="25966" y="3586818"/>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14. </a:t>
            </a:r>
            <a:r>
              <a:rPr lang="es-ES_tradnl" sz="1400" dirty="0">
                <a:latin typeface="Myriad Pro Light"/>
                <a:ea typeface="MS Mincho"/>
                <a:cs typeface="Times New Roman" panose="02020603050405020304" pitchFamily="18" charset="0"/>
              </a:rPr>
              <a:t>Actualizar y Enviar JIRA de liberación</a:t>
            </a:r>
            <a:r>
              <a:rPr lang="es-MX" sz="1400" dirty="0">
                <a:latin typeface="Myriad Pro Light"/>
                <a:ea typeface="MS Mincho"/>
                <a:cs typeface="Times New Roman" panose="02020603050405020304" pitchFamily="18" charset="0"/>
              </a:rPr>
              <a:t>.   </a:t>
            </a:r>
          </a:p>
        </p:txBody>
      </p:sp>
      <p:sp>
        <p:nvSpPr>
          <p:cNvPr id="74" name="CuadroTexto 73"/>
          <p:cNvSpPr txBox="1"/>
          <p:nvPr/>
        </p:nvSpPr>
        <p:spPr>
          <a:xfrm>
            <a:off x="68260" y="3531438"/>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15.</a:t>
            </a:r>
            <a:r>
              <a:rPr lang="es-ES_tradnl" sz="1400" dirty="0">
                <a:latin typeface="Myriad Pro Light"/>
                <a:ea typeface="MS Mincho"/>
                <a:cs typeface="Times New Roman" panose="02020603050405020304" pitchFamily="18" charset="0"/>
              </a:rPr>
              <a:t> Realizar </a:t>
            </a:r>
            <a:r>
              <a:rPr lang="es-ES_tradnl" sz="1400" dirty="0" err="1">
                <a:latin typeface="Myriad Pro Light"/>
                <a:ea typeface="MS Mincho"/>
                <a:cs typeface="Times New Roman" panose="02020603050405020304" pitchFamily="18" charset="0"/>
              </a:rPr>
              <a:t>Readiness</a:t>
            </a:r>
            <a:r>
              <a:rPr lang="es-ES_tradnl" sz="1400" dirty="0">
                <a:latin typeface="Myriad Pro Light"/>
                <a:ea typeface="MS Mincho"/>
                <a:cs typeface="Times New Roman" panose="02020603050405020304" pitchFamily="18" charset="0"/>
              </a:rPr>
              <a:t> de código.</a:t>
            </a:r>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sp>
        <p:nvSpPr>
          <p:cNvPr id="75" name="CuadroTexto 74"/>
          <p:cNvSpPr txBox="1"/>
          <p:nvPr/>
        </p:nvSpPr>
        <p:spPr>
          <a:xfrm>
            <a:off x="170492" y="4559701"/>
            <a:ext cx="8824857" cy="954107"/>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smtClean="0">
                <a:latin typeface="Myriad Pro Light"/>
                <a:cs typeface="Times New Roman" panose="02020603050405020304" pitchFamily="18" charset="0"/>
              </a:rPr>
              <a:t>12. Posterior que cada </a:t>
            </a:r>
            <a:r>
              <a:rPr lang="es-MX" sz="1400" dirty="0" err="1" smtClean="0">
                <a:latin typeface="Myriad Pro Light"/>
                <a:cs typeface="Times New Roman" panose="02020603050405020304" pitchFamily="18" charset="0"/>
              </a:rPr>
              <a:t>Developer</a:t>
            </a:r>
            <a:r>
              <a:rPr lang="es-MX" sz="1400" dirty="0" smtClean="0">
                <a:latin typeface="Myriad Pro Light"/>
                <a:cs typeface="Times New Roman" panose="02020603050405020304" pitchFamily="18" charset="0"/>
              </a:rPr>
              <a:t> suba su componente al repositorio el </a:t>
            </a:r>
            <a:r>
              <a:rPr lang="es-MX" sz="1400" dirty="0" err="1" smtClean="0">
                <a:latin typeface="Myriad Pro Light"/>
                <a:cs typeface="Times New Roman" panose="02020603050405020304" pitchFamily="18" charset="0"/>
              </a:rPr>
              <a:t>Development</a:t>
            </a:r>
            <a:r>
              <a:rPr lang="es-MX" sz="1400" dirty="0" smtClean="0">
                <a:latin typeface="Myriad Pro Light"/>
                <a:cs typeface="Times New Roman" panose="02020603050405020304" pitchFamily="18" charset="0"/>
              </a:rPr>
              <a:t> </a:t>
            </a:r>
            <a:r>
              <a:rPr lang="es-MX" sz="1400" dirty="0" err="1" smtClean="0">
                <a:latin typeface="Myriad Pro Light"/>
                <a:cs typeface="Times New Roman" panose="02020603050405020304" pitchFamily="18" charset="0"/>
              </a:rPr>
              <a:t>Coordinator</a:t>
            </a:r>
            <a:r>
              <a:rPr lang="es-MX" sz="1400" dirty="0" smtClean="0">
                <a:latin typeface="Myriad Pro Light"/>
                <a:cs typeface="Times New Roman" panose="02020603050405020304" pitchFamily="18" charset="0"/>
              </a:rPr>
              <a:t> con ayuda del </a:t>
            </a:r>
            <a:r>
              <a:rPr lang="es-MX" sz="1400" dirty="0" err="1" smtClean="0">
                <a:latin typeface="Myriad Pro Light"/>
                <a:cs typeface="Times New Roman" panose="02020603050405020304" pitchFamily="18" charset="0"/>
              </a:rPr>
              <a:t>tester</a:t>
            </a:r>
            <a:r>
              <a:rPr lang="es-MX" sz="1400" dirty="0" smtClean="0">
                <a:latin typeface="Myriad Pro Light"/>
                <a:cs typeface="Times New Roman" panose="02020603050405020304" pitchFamily="18" charset="0"/>
              </a:rPr>
              <a:t> realizarán la integración de componentes según lo definido en el plan de integración, en caso que algún componente falle se le notificará al </a:t>
            </a:r>
            <a:r>
              <a:rPr lang="es-MX" sz="1400" dirty="0" err="1" smtClean="0">
                <a:latin typeface="Myriad Pro Light"/>
                <a:cs typeface="Times New Roman" panose="02020603050405020304" pitchFamily="18" charset="0"/>
              </a:rPr>
              <a:t>Developer</a:t>
            </a:r>
            <a:r>
              <a:rPr lang="es-MX" sz="1400" dirty="0" smtClean="0">
                <a:latin typeface="Myriad Pro Light"/>
                <a:cs typeface="Times New Roman" panose="02020603050405020304" pitchFamily="18" charset="0"/>
              </a:rPr>
              <a:t> asignado a ese componente para su corrección, en caso de ninguna falle se procede a crear el documento de instalación   y se registrará en el historial de revisiones. </a:t>
            </a:r>
            <a:endParaRPr lang="es-MX" sz="1400" dirty="0">
              <a:latin typeface="Myriad Pro Light"/>
              <a:cs typeface="Times New Roman" panose="02020603050405020304" pitchFamily="18" charset="0"/>
            </a:endParaRPr>
          </a:p>
        </p:txBody>
      </p:sp>
      <p:grpSp>
        <p:nvGrpSpPr>
          <p:cNvPr id="23" name="Grupo 22"/>
          <p:cNvGrpSpPr/>
          <p:nvPr/>
        </p:nvGrpSpPr>
        <p:grpSpPr>
          <a:xfrm>
            <a:off x="12050" y="4486623"/>
            <a:ext cx="8930486" cy="1429051"/>
            <a:chOff x="9047502" y="-3818069"/>
            <a:chExt cx="9438596" cy="1429051"/>
          </a:xfrm>
        </p:grpSpPr>
        <p:sp>
          <p:nvSpPr>
            <p:cNvPr id="76" name="CuadroTexto 75"/>
            <p:cNvSpPr txBox="1"/>
            <p:nvPr/>
          </p:nvSpPr>
          <p:spPr>
            <a:xfrm>
              <a:off x="9047502" y="-3818069"/>
              <a:ext cx="9438596" cy="1384995"/>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smtClean="0">
                  <a:latin typeface="Myriad Pro Light"/>
                  <a:cs typeface="Times New Roman" panose="02020603050405020304" pitchFamily="18" charset="0"/>
                </a:rPr>
                <a:t>13. </a:t>
              </a:r>
              <a:r>
                <a:rPr lang="es-MX" sz="1400" dirty="0">
                  <a:latin typeface="Myriad Pro Light"/>
                  <a:cs typeface="Times New Roman" panose="02020603050405020304" pitchFamily="18" charset="0"/>
                </a:rPr>
                <a:t>El </a:t>
              </a:r>
              <a:r>
                <a:rPr lang="es-MX" sz="1400" dirty="0" err="1">
                  <a:latin typeface="Myriad Pro Light"/>
                  <a:cs typeface="Times New Roman" panose="02020603050405020304" pitchFamily="18" charset="0"/>
                </a:rPr>
                <a:t>Developer</a:t>
              </a:r>
              <a:r>
                <a:rPr lang="es-MX" sz="1400" dirty="0">
                  <a:latin typeface="Myriad Pro Light"/>
                  <a:cs typeface="Times New Roman" panose="02020603050405020304" pitchFamily="18" charset="0"/>
                </a:rPr>
                <a:t> </a:t>
              </a:r>
              <a:r>
                <a:rPr lang="es-MX" sz="1400" dirty="0" err="1">
                  <a:latin typeface="Myriad Pro Light"/>
                  <a:cs typeface="Times New Roman" panose="02020603050405020304" pitchFamily="18" charset="0"/>
                </a:rPr>
                <a:t>Analyst</a:t>
              </a:r>
              <a:r>
                <a:rPr lang="es-MX" sz="1400" dirty="0">
                  <a:latin typeface="Myriad Pro Light"/>
                  <a:cs typeface="Times New Roman" panose="02020603050405020304" pitchFamily="18" charset="0"/>
                </a:rPr>
                <a:t> realizará la documentación necesaria para la instalación,  manual de usuario y manual de instalación, manual de uso, manual de administración En el manual de usuario el </a:t>
              </a:r>
              <a:r>
                <a:rPr lang="es-MX" sz="1400" dirty="0" err="1">
                  <a:latin typeface="Myriad Pro Light"/>
                  <a:cs typeface="Times New Roman" panose="02020603050405020304" pitchFamily="18" charset="0"/>
                </a:rPr>
                <a:t>Developer</a:t>
              </a:r>
              <a:r>
                <a:rPr lang="es-MX" sz="1400" dirty="0">
                  <a:latin typeface="Myriad Pro Light"/>
                  <a:cs typeface="Times New Roman" panose="02020603050405020304" pitchFamily="18" charset="0"/>
                </a:rPr>
                <a:t> </a:t>
              </a:r>
              <a:r>
                <a:rPr lang="es-MX" sz="1400" dirty="0" err="1">
                  <a:latin typeface="Myriad Pro Light"/>
                  <a:cs typeface="Times New Roman" panose="02020603050405020304" pitchFamily="18" charset="0"/>
                </a:rPr>
                <a:t>Analyst</a:t>
              </a:r>
              <a:r>
                <a:rPr lang="es-MX" sz="1400" dirty="0">
                  <a:latin typeface="Myriad Pro Light"/>
                  <a:cs typeface="Times New Roman" panose="02020603050405020304" pitchFamily="18" charset="0"/>
                </a:rPr>
                <a:t> se toma en cuenta que las explicaciones referidas deben de ser a nivel usuario del sistema (persona que pueda capacitarse o inicia la operación del mismo con sólo leerlo).El manual de instalación se realiza en el JIRA de liberación para ambiente en maqueta. Cabe mencionar que no existe un </a:t>
              </a:r>
              <a:r>
                <a:rPr lang="es-MX" sz="1400" dirty="0" err="1">
                  <a:latin typeface="Myriad Pro Light"/>
                  <a:cs typeface="Times New Roman" panose="02020603050405020304" pitchFamily="18" charset="0"/>
                </a:rPr>
                <a:t>template</a:t>
              </a:r>
              <a:r>
                <a:rPr lang="es-MX" sz="1400" dirty="0">
                  <a:latin typeface="Myriad Pro Light"/>
                  <a:cs typeface="Times New Roman" panose="02020603050405020304" pitchFamily="18" charset="0"/>
                </a:rPr>
                <a:t> para estos manuales debido a que el contenido varía según el proyecto. </a:t>
              </a:r>
            </a:p>
          </p:txBody>
        </p:sp>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6776" y="-2722393"/>
              <a:ext cx="295275" cy="333375"/>
            </a:xfrm>
            <a:prstGeom prst="rect">
              <a:avLst/>
            </a:prstGeom>
          </p:spPr>
        </p:pic>
      </p:grpSp>
      <p:sp>
        <p:nvSpPr>
          <p:cNvPr id="77" name="CuadroTexto 76"/>
          <p:cNvSpPr txBox="1"/>
          <p:nvPr/>
        </p:nvSpPr>
        <p:spPr>
          <a:xfrm>
            <a:off x="41370" y="4486036"/>
            <a:ext cx="8879070" cy="1384995"/>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smtClean="0">
                <a:latin typeface="Myriad Pro Light"/>
                <a:cs typeface="Times New Roman" panose="02020603050405020304" pitchFamily="18" charset="0"/>
              </a:rPr>
              <a:t>14. </a:t>
            </a:r>
            <a:r>
              <a:rPr lang="es-ES_tradnl" sz="1400" dirty="0" smtClean="0">
                <a:latin typeface="Myriad Pro Light"/>
                <a:cs typeface="Times New Roman" panose="02020603050405020304" pitchFamily="18" charset="0"/>
              </a:rPr>
              <a:t>El </a:t>
            </a:r>
            <a:r>
              <a:rPr lang="es-ES_tradnl" sz="1400" dirty="0" err="1" smtClean="0">
                <a:latin typeface="Myriad Pro Light"/>
                <a:cs typeface="Times New Roman" panose="02020603050405020304" pitchFamily="18" charset="0"/>
              </a:rPr>
              <a:t>Development</a:t>
            </a:r>
            <a:r>
              <a:rPr lang="es-ES_tradnl" sz="1400" dirty="0" smtClean="0">
                <a:latin typeface="Myriad Pro Light"/>
                <a:cs typeface="Times New Roman" panose="02020603050405020304" pitchFamily="18" charset="0"/>
              </a:rPr>
              <a:t> </a:t>
            </a:r>
            <a:r>
              <a:rPr lang="es-ES_tradnl" sz="1400" dirty="0" err="1" smtClean="0">
                <a:latin typeface="Myriad Pro Light"/>
                <a:cs typeface="Times New Roman" panose="02020603050405020304" pitchFamily="18" charset="0"/>
              </a:rPr>
              <a:t>Coordinator</a:t>
            </a:r>
            <a:r>
              <a:rPr lang="es-ES_tradnl" sz="1400" dirty="0" smtClean="0">
                <a:latin typeface="Myriad Pro Light"/>
                <a:cs typeface="Times New Roman" panose="02020603050405020304" pitchFamily="18" charset="0"/>
              </a:rPr>
              <a:t>  realizará la actualización del JIRA con los pasos a seguir para instalación del software y  marcara JIRA con estatus de RESOLVED. Así mismo enviará al </a:t>
            </a:r>
            <a:r>
              <a:rPr lang="es-ES_tradnl" sz="1400" dirty="0" err="1" smtClean="0">
                <a:latin typeface="Myriad Pro Light"/>
                <a:cs typeface="Times New Roman" panose="02020603050405020304" pitchFamily="18" charset="0"/>
              </a:rPr>
              <a:t>Configuration</a:t>
            </a:r>
            <a:r>
              <a:rPr lang="es-ES_tradnl" sz="1400" dirty="0" smtClean="0">
                <a:latin typeface="Myriad Pro Light"/>
                <a:cs typeface="Times New Roman" panose="02020603050405020304" pitchFamily="18" charset="0"/>
              </a:rPr>
              <a:t> Manager de desarrollo el JIRA antes mencionado por medio de correo electrónico, en caso de encontrar inconsistencias (requerimientos realizados vs los establecidos en la ERS) se tendrá que revisar con el </a:t>
            </a:r>
            <a:r>
              <a:rPr lang="es-ES_tradnl" sz="1400" dirty="0" err="1" smtClean="0">
                <a:latin typeface="Myriad Pro Light"/>
                <a:cs typeface="Times New Roman" panose="02020603050405020304" pitchFamily="18" charset="0"/>
              </a:rPr>
              <a:t>Development</a:t>
            </a:r>
            <a:r>
              <a:rPr lang="es-ES_tradnl" sz="1400" dirty="0" smtClean="0">
                <a:latin typeface="Myriad Pro Light"/>
                <a:cs typeface="Times New Roman" panose="02020603050405020304" pitchFamily="18" charset="0"/>
              </a:rPr>
              <a:t> </a:t>
            </a:r>
            <a:r>
              <a:rPr lang="es-ES_tradnl" sz="1400" dirty="0" err="1" smtClean="0">
                <a:latin typeface="Myriad Pro Light"/>
                <a:cs typeface="Times New Roman" panose="02020603050405020304" pitchFamily="18" charset="0"/>
              </a:rPr>
              <a:t>Coordinator</a:t>
            </a:r>
            <a:r>
              <a:rPr lang="es-ES_tradnl" sz="1400" dirty="0" smtClean="0">
                <a:latin typeface="Myriad Pro Light"/>
                <a:cs typeface="Times New Roman" panose="02020603050405020304" pitchFamily="18" charset="0"/>
              </a:rPr>
              <a:t> antes de enviar al área de operaciones. </a:t>
            </a:r>
            <a:endParaRPr lang="en-US" sz="1400" dirty="0" smtClean="0">
              <a:latin typeface="Myriad Pro Light"/>
              <a:cs typeface="Times New Roman" panose="02020603050405020304" pitchFamily="18" charset="0"/>
            </a:endParaRPr>
          </a:p>
          <a:p>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grpSp>
        <p:nvGrpSpPr>
          <p:cNvPr id="31" name="Grupo 30"/>
          <p:cNvGrpSpPr/>
          <p:nvPr/>
        </p:nvGrpSpPr>
        <p:grpSpPr>
          <a:xfrm>
            <a:off x="34202" y="4491614"/>
            <a:ext cx="8805096" cy="1384995"/>
            <a:chOff x="9124270" y="-6523945"/>
            <a:chExt cx="9438596" cy="1384995"/>
          </a:xfrm>
        </p:grpSpPr>
        <p:sp>
          <p:nvSpPr>
            <p:cNvPr id="78" name="CuadroTexto 77"/>
            <p:cNvSpPr txBox="1"/>
            <p:nvPr/>
          </p:nvSpPr>
          <p:spPr>
            <a:xfrm>
              <a:off x="9124270" y="-6523945"/>
              <a:ext cx="9438596" cy="1384995"/>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pPr algn="just"/>
              <a:r>
                <a:rPr lang="es-MX" sz="1400" dirty="0">
                  <a:latin typeface="Myriad Pro Light"/>
                  <a:cs typeface="Times New Roman" panose="02020603050405020304" pitchFamily="18" charset="0"/>
                </a:rPr>
                <a:t>15. </a:t>
              </a:r>
              <a:r>
                <a:rPr lang="es-ES_tradnl" sz="1400" dirty="0">
                  <a:latin typeface="Myriad Pro Light"/>
                  <a:cs typeface="Times New Roman" panose="02020603050405020304" pitchFamily="18" charset="0"/>
                </a:rPr>
                <a:t>El </a:t>
              </a:r>
              <a:r>
                <a:rPr lang="es-ES_tradnl" sz="1400" dirty="0" err="1">
                  <a:latin typeface="Myriad Pro Light"/>
                  <a:cs typeface="Times New Roman" panose="02020603050405020304" pitchFamily="18" charset="0"/>
                </a:rPr>
                <a:t>Development</a:t>
              </a:r>
              <a:r>
                <a:rPr lang="es-ES_tradnl" sz="1400" dirty="0">
                  <a:latin typeface="Myriad Pro Light"/>
                  <a:cs typeface="Times New Roman" panose="02020603050405020304" pitchFamily="18" charset="0"/>
                </a:rPr>
                <a:t>  </a:t>
              </a:r>
              <a:r>
                <a:rPr lang="es-ES_tradnl" sz="1400" dirty="0" err="1">
                  <a:latin typeface="Myriad Pro Light"/>
                  <a:cs typeface="Times New Roman" panose="02020603050405020304" pitchFamily="18" charset="0"/>
                </a:rPr>
                <a:t>Coordinator</a:t>
              </a:r>
              <a:r>
                <a:rPr lang="es-ES_tradnl" sz="1400" dirty="0">
                  <a:latin typeface="Myriad Pro Light"/>
                  <a:cs typeface="Times New Roman" panose="02020603050405020304" pitchFamily="18" charset="0"/>
                </a:rPr>
                <a:t>  será el responsable de preparar un correo electrónico de liberación al área de Operaciones, para la instalación en  maqueta con el </a:t>
              </a:r>
              <a:r>
                <a:rPr lang="es-ES_tradnl" sz="1400" dirty="0" err="1">
                  <a:latin typeface="Myriad Pro Light"/>
                  <a:cs typeface="Times New Roman" panose="02020603050405020304" pitchFamily="18" charset="0"/>
                </a:rPr>
                <a:t>subject</a:t>
              </a:r>
              <a:r>
                <a:rPr lang="es-ES_tradnl" sz="1400" dirty="0">
                  <a:latin typeface="Myriad Pro Light"/>
                  <a:cs typeface="Times New Roman" panose="02020603050405020304" pitchFamily="18" charset="0"/>
                </a:rPr>
                <a:t>  “Liberación [Clave de proyecto] [nombre de proyecto]” a los involucrados especificando en el cuerpo del mensaje el JIRA o JIRAS correspondientes que detallan las instrucciones de instalación. Así mismo deberá de inscribir en la tabla la lista de verificación que se realizó. </a:t>
              </a:r>
              <a:endParaRPr lang="en-US" sz="1400" dirty="0">
                <a:latin typeface="Myriad Pro Light"/>
                <a:cs typeface="Times New Roman" panose="02020603050405020304" pitchFamily="18" charset="0"/>
              </a:endParaRPr>
            </a:p>
            <a:p>
              <a:pPr algn="just"/>
              <a:r>
                <a:rPr lang="es-ES_tradnl" sz="1400" dirty="0">
                  <a:latin typeface="Myriad Pro Light"/>
                  <a:cs typeface="Times New Roman" panose="02020603050405020304" pitchFamily="18" charset="0"/>
                </a:rPr>
                <a:t> </a:t>
              </a:r>
              <a:endParaRPr lang="en-US" sz="1400" dirty="0">
                <a:latin typeface="Myriad Pro Light"/>
                <a:cs typeface="Times New Roman" panose="02020603050405020304" pitchFamily="18" charset="0"/>
              </a:endParaRPr>
            </a:p>
            <a:p>
              <a:r>
                <a:rPr lang="es-ES_tradnl" sz="1400" dirty="0">
                  <a:latin typeface="Myriad Pro Light"/>
                  <a:cs typeface="Times New Roman" panose="02020603050405020304" pitchFamily="18" charset="0"/>
                </a:rPr>
                <a:t>Ej.  Ver documento FO-DE-034-Formato de </a:t>
              </a:r>
              <a:r>
                <a:rPr lang="es-ES_tradnl" sz="1400" dirty="0" err="1">
                  <a:latin typeface="Myriad Pro Light"/>
                  <a:cs typeface="Times New Roman" panose="02020603050405020304" pitchFamily="18" charset="0"/>
                </a:rPr>
                <a:t>Ej</a:t>
              </a:r>
              <a:r>
                <a:rPr lang="es-ES_tradnl" sz="1400" dirty="0">
                  <a:latin typeface="Myriad Pro Light"/>
                  <a:cs typeface="Times New Roman" panose="02020603050405020304" pitchFamily="18" charset="0"/>
                </a:rPr>
                <a:t> </a:t>
              </a:r>
              <a:r>
                <a:rPr lang="es-ES_tradnl" sz="1400" dirty="0" err="1">
                  <a:latin typeface="Myriad Pro Light"/>
                  <a:cs typeface="Times New Roman" panose="02020603050405020304" pitchFamily="18" charset="0"/>
                </a:rPr>
                <a:t>Readiness</a:t>
              </a:r>
              <a:r>
                <a:rPr lang="es-ES_tradnl" sz="1400" dirty="0">
                  <a:latin typeface="Myriad Pro Light"/>
                  <a:cs typeface="Times New Roman" panose="02020603050405020304" pitchFamily="18" charset="0"/>
                </a:rPr>
                <a:t> de Código</a:t>
              </a:r>
              <a:endParaRPr lang="en-US" sz="1400" dirty="0">
                <a:latin typeface="Myriad Pro Light"/>
                <a:cs typeface="Times New Roman" panose="02020603050405020304" pitchFamily="18" charset="0"/>
              </a:endParaRPr>
            </a:p>
          </p:txBody>
        </p:sp>
        <p:pic>
          <p:nvPicPr>
            <p:cNvPr id="30" name="Imagen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1112" y="-5553605"/>
              <a:ext cx="295275" cy="333375"/>
            </a:xfrm>
            <a:prstGeom prst="rect">
              <a:avLst/>
            </a:prstGeom>
          </p:spPr>
        </p:pic>
      </p:grpSp>
    </p:spTree>
    <p:extLst>
      <p:ext uri="{BB962C8B-B14F-4D97-AF65-F5344CB8AC3E}">
        <p14:creationId xmlns:p14="http://schemas.microsoft.com/office/powerpoint/2010/main" val="340868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fade">
                                      <p:cBhvr>
                                        <p:cTn id="125" dur="500"/>
                                        <p:tgtEl>
                                          <p:spTgt spid="5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6"/>
                                        </p:tgtEl>
                                      </p:cBhvr>
                                    </p:animEffect>
                                    <p:set>
                                      <p:cBhvr>
                                        <p:cTn id="130" dur="1" fill="hold">
                                          <p:stCondLst>
                                            <p:cond delay="499"/>
                                          </p:stCondLst>
                                        </p:cTn>
                                        <p:tgtEl>
                                          <p:spTgt spid="26"/>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53"/>
                                        </p:tgtEl>
                                      </p:cBhvr>
                                    </p:animEffect>
                                    <p:set>
                                      <p:cBhvr>
                                        <p:cTn id="133" dur="1" fill="hold">
                                          <p:stCondLst>
                                            <p:cond delay="499"/>
                                          </p:stCondLst>
                                        </p:cTn>
                                        <p:tgtEl>
                                          <p:spTgt spid="5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6"/>
                                        </p:tgtEl>
                                      </p:cBhvr>
                                    </p:animEffect>
                                    <p:set>
                                      <p:cBhvr>
                                        <p:cTn id="148" dur="1" fill="hold">
                                          <p:stCondLst>
                                            <p:cond delay="499"/>
                                          </p:stCondLst>
                                        </p:cTn>
                                        <p:tgtEl>
                                          <p:spTgt spid="5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58"/>
                                        </p:tgtEl>
                                      </p:cBhvr>
                                    </p:animEffect>
                                    <p:set>
                                      <p:cBhvr>
                                        <p:cTn id="151" dur="1" fill="hold">
                                          <p:stCondLst>
                                            <p:cond delay="499"/>
                                          </p:stCondLst>
                                        </p:cTn>
                                        <p:tgtEl>
                                          <p:spTgt spid="5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fade">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9"/>
                                        </p:tgtEl>
                                        <p:attrNameLst>
                                          <p:attrName>style.visibility</p:attrName>
                                        </p:attrNameLst>
                                      </p:cBhvr>
                                      <p:to>
                                        <p:strVal val="visible"/>
                                      </p:to>
                                    </p:set>
                                    <p:animEffect transition="in" filter="fade">
                                      <p:cBhvr>
                                        <p:cTn id="161" dur="500"/>
                                        <p:tgtEl>
                                          <p:spTgt spid="59"/>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28"/>
                                        </p:tgtEl>
                                      </p:cBhvr>
                                    </p:animEffect>
                                    <p:set>
                                      <p:cBhvr>
                                        <p:cTn id="166" dur="1" fill="hold">
                                          <p:stCondLst>
                                            <p:cond delay="499"/>
                                          </p:stCondLst>
                                        </p:cTn>
                                        <p:tgtEl>
                                          <p:spTgt spid="28"/>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59"/>
                                        </p:tgtEl>
                                      </p:cBhvr>
                                    </p:animEffect>
                                    <p:set>
                                      <p:cBhvr>
                                        <p:cTn id="169" dur="1" fill="hold">
                                          <p:stCondLst>
                                            <p:cond delay="499"/>
                                          </p:stCondLst>
                                        </p:cTn>
                                        <p:tgtEl>
                                          <p:spTgt spid="59"/>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500"/>
                                        <p:tgtEl>
                                          <p:spTgt spid="67"/>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fade">
                                      <p:cBhvr>
                                        <p:cTn id="179" dur="500"/>
                                        <p:tgtEl>
                                          <p:spTgt spid="50"/>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67"/>
                                        </p:tgtEl>
                                      </p:cBhvr>
                                    </p:animEffect>
                                    <p:set>
                                      <p:cBhvr>
                                        <p:cTn id="184" dur="1" fill="hold">
                                          <p:stCondLst>
                                            <p:cond delay="499"/>
                                          </p:stCondLst>
                                        </p:cTn>
                                        <p:tgtEl>
                                          <p:spTgt spid="67"/>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0"/>
                                        </p:tgtEl>
                                      </p:cBhvr>
                                    </p:animEffect>
                                    <p:set>
                                      <p:cBhvr>
                                        <p:cTn id="187" dur="1" fill="hold">
                                          <p:stCondLst>
                                            <p:cond delay="499"/>
                                          </p:stCondLst>
                                        </p:cTn>
                                        <p:tgtEl>
                                          <p:spTgt spid="50"/>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8"/>
                                        </p:tgtEl>
                                        <p:attrNameLst>
                                          <p:attrName>style.visibility</p:attrName>
                                        </p:attrNameLst>
                                      </p:cBhvr>
                                      <p:to>
                                        <p:strVal val="visible"/>
                                      </p:to>
                                    </p:set>
                                    <p:animEffect transition="in" filter="fade">
                                      <p:cBhvr>
                                        <p:cTn id="192" dur="500"/>
                                        <p:tgtEl>
                                          <p:spTgt spid="68"/>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fade">
                                      <p:cBhvr>
                                        <p:cTn id="197" dur="500"/>
                                        <p:tgtEl>
                                          <p:spTgt spid="7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68"/>
                                        </p:tgtEl>
                                      </p:cBhvr>
                                    </p:animEffect>
                                    <p:set>
                                      <p:cBhvr>
                                        <p:cTn id="202" dur="1" fill="hold">
                                          <p:stCondLst>
                                            <p:cond delay="499"/>
                                          </p:stCondLst>
                                        </p:cTn>
                                        <p:tgtEl>
                                          <p:spTgt spid="68"/>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70"/>
                                        </p:tgtEl>
                                      </p:cBhvr>
                                    </p:animEffect>
                                    <p:set>
                                      <p:cBhvr>
                                        <p:cTn id="205" dur="1" fill="hold">
                                          <p:stCondLst>
                                            <p:cond delay="499"/>
                                          </p:stCondLst>
                                        </p:cTn>
                                        <p:tgtEl>
                                          <p:spTgt spid="70"/>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9"/>
                                        </p:tgtEl>
                                        <p:attrNameLst>
                                          <p:attrName>style.visibility</p:attrName>
                                        </p:attrNameLst>
                                      </p:cBhvr>
                                      <p:to>
                                        <p:strVal val="visible"/>
                                      </p:to>
                                    </p:set>
                                    <p:animEffect transition="in" filter="fade">
                                      <p:cBhvr>
                                        <p:cTn id="210" dur="500"/>
                                        <p:tgtEl>
                                          <p:spTgt spid="69"/>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75"/>
                                        </p:tgtEl>
                                        <p:attrNameLst>
                                          <p:attrName>style.visibility</p:attrName>
                                        </p:attrNameLst>
                                      </p:cBhvr>
                                      <p:to>
                                        <p:strVal val="visible"/>
                                      </p:to>
                                    </p:set>
                                    <p:animEffect transition="in" filter="fade">
                                      <p:cBhvr>
                                        <p:cTn id="215" dur="500"/>
                                        <p:tgtEl>
                                          <p:spTgt spid="75"/>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69"/>
                                        </p:tgtEl>
                                      </p:cBhvr>
                                    </p:animEffect>
                                    <p:set>
                                      <p:cBhvr>
                                        <p:cTn id="220" dur="1" fill="hold">
                                          <p:stCondLst>
                                            <p:cond delay="499"/>
                                          </p:stCondLst>
                                        </p:cTn>
                                        <p:tgtEl>
                                          <p:spTgt spid="69"/>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75"/>
                                        </p:tgtEl>
                                      </p:cBhvr>
                                    </p:animEffect>
                                    <p:set>
                                      <p:cBhvr>
                                        <p:cTn id="223" dur="1" fill="hold">
                                          <p:stCondLst>
                                            <p:cond delay="499"/>
                                          </p:stCondLst>
                                        </p:cTn>
                                        <p:tgtEl>
                                          <p:spTgt spid="75"/>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71"/>
                                        </p:tgtEl>
                                        <p:attrNameLst>
                                          <p:attrName>style.visibility</p:attrName>
                                        </p:attrNameLst>
                                      </p:cBhvr>
                                      <p:to>
                                        <p:strVal val="visible"/>
                                      </p:to>
                                    </p:set>
                                    <p:animEffect transition="in" filter="fade">
                                      <p:cBhvr>
                                        <p:cTn id="228" dur="500"/>
                                        <p:tgtEl>
                                          <p:spTgt spid="71"/>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nodeType="clickEffect">
                                  <p:stCondLst>
                                    <p:cond delay="0"/>
                                  </p:stCondLst>
                                  <p:childTnLst>
                                    <p:set>
                                      <p:cBhvr>
                                        <p:cTn id="232" dur="1" fill="hold">
                                          <p:stCondLst>
                                            <p:cond delay="0"/>
                                          </p:stCondLst>
                                        </p:cTn>
                                        <p:tgtEl>
                                          <p:spTgt spid="23"/>
                                        </p:tgtEl>
                                        <p:attrNameLst>
                                          <p:attrName>style.visibility</p:attrName>
                                        </p:attrNameLst>
                                      </p:cBhvr>
                                      <p:to>
                                        <p:strVal val="visible"/>
                                      </p:to>
                                    </p:set>
                                    <p:animEffect transition="in" filter="fade">
                                      <p:cBhvr>
                                        <p:cTn id="233" dur="500"/>
                                        <p:tgtEl>
                                          <p:spTgt spid="23"/>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xit" presetSubtype="0" fill="hold" grpId="1" nodeType="clickEffect">
                                  <p:stCondLst>
                                    <p:cond delay="0"/>
                                  </p:stCondLst>
                                  <p:childTnLst>
                                    <p:animEffect transition="out" filter="fade">
                                      <p:cBhvr>
                                        <p:cTn id="237" dur="500"/>
                                        <p:tgtEl>
                                          <p:spTgt spid="71"/>
                                        </p:tgtEl>
                                      </p:cBhvr>
                                    </p:animEffect>
                                    <p:set>
                                      <p:cBhvr>
                                        <p:cTn id="238" dur="1" fill="hold">
                                          <p:stCondLst>
                                            <p:cond delay="499"/>
                                          </p:stCondLst>
                                        </p:cTn>
                                        <p:tgtEl>
                                          <p:spTgt spid="71"/>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500"/>
                                        <p:tgtEl>
                                          <p:spTgt spid="23"/>
                                        </p:tgtEl>
                                      </p:cBhvr>
                                    </p:animEffect>
                                    <p:set>
                                      <p:cBhvr>
                                        <p:cTn id="241" dur="1" fill="hold">
                                          <p:stCondLst>
                                            <p:cond delay="499"/>
                                          </p:stCondLst>
                                        </p:cTn>
                                        <p:tgtEl>
                                          <p:spTgt spid="2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72"/>
                                        </p:tgtEl>
                                        <p:attrNameLst>
                                          <p:attrName>style.visibility</p:attrName>
                                        </p:attrNameLst>
                                      </p:cBhvr>
                                      <p:to>
                                        <p:strVal val="visible"/>
                                      </p:to>
                                    </p:set>
                                    <p:animEffect transition="in" filter="fade">
                                      <p:cBhvr>
                                        <p:cTn id="246" dur="500"/>
                                        <p:tgtEl>
                                          <p:spTgt spid="72"/>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77"/>
                                        </p:tgtEl>
                                        <p:attrNameLst>
                                          <p:attrName>style.visibility</p:attrName>
                                        </p:attrNameLst>
                                      </p:cBhvr>
                                      <p:to>
                                        <p:strVal val="visible"/>
                                      </p:to>
                                    </p:set>
                                    <p:animEffect transition="in" filter="fade">
                                      <p:cBhvr>
                                        <p:cTn id="251" dur="500"/>
                                        <p:tgtEl>
                                          <p:spTgt spid="77"/>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xit" presetSubtype="0" fill="hold" grpId="1" nodeType="clickEffect">
                                  <p:stCondLst>
                                    <p:cond delay="0"/>
                                  </p:stCondLst>
                                  <p:childTnLst>
                                    <p:animEffect transition="out" filter="fade">
                                      <p:cBhvr>
                                        <p:cTn id="255" dur="500"/>
                                        <p:tgtEl>
                                          <p:spTgt spid="72"/>
                                        </p:tgtEl>
                                      </p:cBhvr>
                                    </p:animEffect>
                                    <p:set>
                                      <p:cBhvr>
                                        <p:cTn id="256" dur="1" fill="hold">
                                          <p:stCondLst>
                                            <p:cond delay="499"/>
                                          </p:stCondLst>
                                        </p:cTn>
                                        <p:tgtEl>
                                          <p:spTgt spid="72"/>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77"/>
                                        </p:tgtEl>
                                      </p:cBhvr>
                                    </p:animEffect>
                                    <p:set>
                                      <p:cBhvr>
                                        <p:cTn id="259" dur="1" fill="hold">
                                          <p:stCondLst>
                                            <p:cond delay="499"/>
                                          </p:stCondLst>
                                        </p:cTn>
                                        <p:tgtEl>
                                          <p:spTgt spid="77"/>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74"/>
                                        </p:tgtEl>
                                        <p:attrNameLst>
                                          <p:attrName>style.visibility</p:attrName>
                                        </p:attrNameLst>
                                      </p:cBhvr>
                                      <p:to>
                                        <p:strVal val="visible"/>
                                      </p:to>
                                    </p:set>
                                    <p:animEffect transition="in" filter="fade">
                                      <p:cBhvr>
                                        <p:cTn id="264" dur="500"/>
                                        <p:tgtEl>
                                          <p:spTgt spid="74"/>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nodeType="clickEffect">
                                  <p:stCondLst>
                                    <p:cond delay="0"/>
                                  </p:stCondLst>
                                  <p:childTnLst>
                                    <p:set>
                                      <p:cBhvr>
                                        <p:cTn id="268" dur="1" fill="hold">
                                          <p:stCondLst>
                                            <p:cond delay="0"/>
                                          </p:stCondLst>
                                        </p:cTn>
                                        <p:tgtEl>
                                          <p:spTgt spid="31"/>
                                        </p:tgtEl>
                                        <p:attrNameLst>
                                          <p:attrName>style.visibility</p:attrName>
                                        </p:attrNameLst>
                                      </p:cBhvr>
                                      <p:to>
                                        <p:strVal val="visible"/>
                                      </p:to>
                                    </p:set>
                                    <p:animEffect transition="in" filter="fade">
                                      <p:cBhvr>
                                        <p:cTn id="269" dur="500"/>
                                        <p:tgtEl>
                                          <p:spTgt spid="31"/>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xit" presetSubtype="0" fill="hold" grpId="1" nodeType="clickEffect">
                                  <p:stCondLst>
                                    <p:cond delay="0"/>
                                  </p:stCondLst>
                                  <p:childTnLst>
                                    <p:animEffect transition="out" filter="fade">
                                      <p:cBhvr>
                                        <p:cTn id="273" dur="500"/>
                                        <p:tgtEl>
                                          <p:spTgt spid="74"/>
                                        </p:tgtEl>
                                      </p:cBhvr>
                                    </p:animEffect>
                                    <p:set>
                                      <p:cBhvr>
                                        <p:cTn id="274" dur="1" fill="hold">
                                          <p:stCondLst>
                                            <p:cond delay="499"/>
                                          </p:stCondLst>
                                        </p:cTn>
                                        <p:tgtEl>
                                          <p:spTgt spid="74"/>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31"/>
                                        </p:tgtEl>
                                      </p:cBhvr>
                                    </p:animEffect>
                                    <p:set>
                                      <p:cBhvr>
                                        <p:cTn id="277" dur="1" fill="hold">
                                          <p:stCondLst>
                                            <p:cond delay="499"/>
                                          </p:stCondLst>
                                        </p:cTn>
                                        <p:tgtEl>
                                          <p:spTgt spid="3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62"/>
                                        </p:tgtEl>
                                        <p:attrNameLst>
                                          <p:attrName>style.visibility</p:attrName>
                                        </p:attrNameLst>
                                      </p:cBhvr>
                                      <p:to>
                                        <p:strVal val="visible"/>
                                      </p:to>
                                    </p:set>
                                    <p:animEffect transition="in" filter="fade">
                                      <p:cBhvr>
                                        <p:cTn id="282" dur="500"/>
                                        <p:tgtEl>
                                          <p:spTgt spid="62"/>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63"/>
                                        </p:tgtEl>
                                        <p:attrNameLst>
                                          <p:attrName>style.visibility</p:attrName>
                                        </p:attrNameLst>
                                      </p:cBhvr>
                                      <p:to>
                                        <p:strVal val="visible"/>
                                      </p:to>
                                    </p:set>
                                    <p:animEffect transition="in" filter="fade">
                                      <p:cBhvr>
                                        <p:cTn id="287" dur="500"/>
                                        <p:tgtEl>
                                          <p:spTgt spid="63"/>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xit" presetSubtype="0" fill="hold" grpId="1" nodeType="clickEffect">
                                  <p:stCondLst>
                                    <p:cond delay="0"/>
                                  </p:stCondLst>
                                  <p:childTnLst>
                                    <p:animEffect transition="out" filter="fade">
                                      <p:cBhvr>
                                        <p:cTn id="291" dur="500"/>
                                        <p:tgtEl>
                                          <p:spTgt spid="62"/>
                                        </p:tgtEl>
                                      </p:cBhvr>
                                    </p:animEffect>
                                    <p:set>
                                      <p:cBhvr>
                                        <p:cTn id="292" dur="1" fill="hold">
                                          <p:stCondLst>
                                            <p:cond delay="499"/>
                                          </p:stCondLst>
                                        </p:cTn>
                                        <p:tgtEl>
                                          <p:spTgt spid="62"/>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63"/>
                                        </p:tgtEl>
                                      </p:cBhvr>
                                    </p:animEffect>
                                    <p:set>
                                      <p:cBhvr>
                                        <p:cTn id="295" dur="1" fill="hold">
                                          <p:stCondLst>
                                            <p:cond delay="499"/>
                                          </p:stCondLst>
                                        </p:cTn>
                                        <p:tgtEl>
                                          <p:spTgt spid="63"/>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29"/>
                                        </p:tgtEl>
                                        <p:attrNameLst>
                                          <p:attrName>style.visibility</p:attrName>
                                        </p:attrNameLst>
                                      </p:cBhvr>
                                      <p:to>
                                        <p:strVal val="visible"/>
                                      </p:to>
                                    </p:set>
                                    <p:animEffect transition="in" filter="fade">
                                      <p:cBhvr>
                                        <p:cTn id="300" dur="500"/>
                                        <p:tgtEl>
                                          <p:spTgt spid="29"/>
                                        </p:tgtEl>
                                      </p:cBhvr>
                                    </p:animEffec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grpId="0" nodeType="clickEffect">
                                  <p:stCondLst>
                                    <p:cond delay="0"/>
                                  </p:stCondLst>
                                  <p:childTnLst>
                                    <p:set>
                                      <p:cBhvr>
                                        <p:cTn id="304" dur="1" fill="hold">
                                          <p:stCondLst>
                                            <p:cond delay="0"/>
                                          </p:stCondLst>
                                        </p:cTn>
                                        <p:tgtEl>
                                          <p:spTgt spid="64"/>
                                        </p:tgtEl>
                                        <p:attrNameLst>
                                          <p:attrName>style.visibility</p:attrName>
                                        </p:attrNameLst>
                                      </p:cBhvr>
                                      <p:to>
                                        <p:strVal val="visible"/>
                                      </p:to>
                                    </p:set>
                                    <p:animEffect transition="in" filter="fade">
                                      <p:cBhvr>
                                        <p:cTn id="305" dur="500"/>
                                        <p:tgtEl>
                                          <p:spTgt spid="64"/>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xit" presetSubtype="0" fill="hold" grpId="1" nodeType="clickEffect">
                                  <p:stCondLst>
                                    <p:cond delay="0"/>
                                  </p:stCondLst>
                                  <p:childTnLst>
                                    <p:animEffect transition="out" filter="fade">
                                      <p:cBhvr>
                                        <p:cTn id="309" dur="500"/>
                                        <p:tgtEl>
                                          <p:spTgt spid="29"/>
                                        </p:tgtEl>
                                      </p:cBhvr>
                                    </p:animEffect>
                                    <p:set>
                                      <p:cBhvr>
                                        <p:cTn id="310" dur="1" fill="hold">
                                          <p:stCondLst>
                                            <p:cond delay="499"/>
                                          </p:stCondLst>
                                        </p:cTn>
                                        <p:tgtEl>
                                          <p:spTgt spid="29"/>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500"/>
                                        <p:tgtEl>
                                          <p:spTgt spid="64"/>
                                        </p:tgtEl>
                                      </p:cBhvr>
                                    </p:animEffect>
                                    <p:set>
                                      <p:cBhvr>
                                        <p:cTn id="313" dur="1" fill="hold">
                                          <p:stCondLst>
                                            <p:cond delay="499"/>
                                          </p:stCondLst>
                                        </p:cTn>
                                        <p:tgtEl>
                                          <p:spTgt spid="64"/>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33"/>
                                        </p:tgtEl>
                                        <p:attrNameLst>
                                          <p:attrName>style.visibility</p:attrName>
                                        </p:attrNameLst>
                                      </p:cBhvr>
                                      <p:to>
                                        <p:strVal val="visible"/>
                                      </p:to>
                                    </p:set>
                                    <p:animEffect transition="in" filter="fade">
                                      <p:cBhvr>
                                        <p:cTn id="318" dur="500"/>
                                        <p:tgtEl>
                                          <p:spTgt spid="33"/>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42"/>
                                        </p:tgtEl>
                                        <p:attrNameLst>
                                          <p:attrName>style.visibility</p:attrName>
                                        </p:attrNameLst>
                                      </p:cBhvr>
                                      <p:to>
                                        <p:strVal val="visible"/>
                                      </p:to>
                                    </p:set>
                                    <p:animEffect transition="in" filter="fade">
                                      <p:cBhvr>
                                        <p:cTn id="323" dur="500"/>
                                        <p:tgtEl>
                                          <p:spTgt spid="42"/>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xit" presetSubtype="0" fill="hold" grpId="1" nodeType="clickEffect">
                                  <p:stCondLst>
                                    <p:cond delay="0"/>
                                  </p:stCondLst>
                                  <p:childTnLst>
                                    <p:animEffect transition="out" filter="fade">
                                      <p:cBhvr>
                                        <p:cTn id="327" dur="500"/>
                                        <p:tgtEl>
                                          <p:spTgt spid="33"/>
                                        </p:tgtEl>
                                      </p:cBhvr>
                                    </p:animEffect>
                                    <p:set>
                                      <p:cBhvr>
                                        <p:cTn id="328" dur="1" fill="hold">
                                          <p:stCondLst>
                                            <p:cond delay="499"/>
                                          </p:stCondLst>
                                        </p:cTn>
                                        <p:tgtEl>
                                          <p:spTgt spid="33"/>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500"/>
                                        <p:tgtEl>
                                          <p:spTgt spid="42"/>
                                        </p:tgtEl>
                                      </p:cBhvr>
                                    </p:animEffect>
                                    <p:set>
                                      <p:cBhvr>
                                        <p:cTn id="331"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42" grpId="0"/>
      <p:bldP spid="42" grpId="1"/>
      <p:bldP spid="24" grpId="0"/>
      <p:bldP spid="24" grpId="1"/>
      <p:bldP spid="25" grpId="0"/>
      <p:bldP spid="25" grpId="1"/>
      <p:bldP spid="26" grpId="0"/>
      <p:bldP spid="26" grpId="1"/>
      <p:bldP spid="28" grpId="0"/>
      <p:bldP spid="28" grpId="1"/>
      <p:bldP spid="29" grpId="0"/>
      <p:bldP spid="29" grpId="1"/>
      <p:bldP spid="33" grpId="0"/>
      <p:bldP spid="33" grpId="1"/>
      <p:bldP spid="51" grpId="0"/>
      <p:bldP spid="51" grpId="1"/>
      <p:bldP spid="52" grpId="0"/>
      <p:bldP spid="52" grpId="1"/>
      <p:bldP spid="53" grpId="0"/>
      <p:bldP spid="53" grpId="1"/>
      <p:bldP spid="56" grpId="0"/>
      <p:bldP spid="56" grpId="1"/>
      <p:bldP spid="62" grpId="0"/>
      <p:bldP spid="62" grpId="1"/>
      <p:bldP spid="63" grpId="0"/>
      <p:bldP spid="63" grpId="1"/>
      <p:bldP spid="64" grpId="0"/>
      <p:bldP spid="64" grpId="1"/>
      <p:bldP spid="67" grpId="0"/>
      <p:bldP spid="67" grpId="1"/>
      <p:bldP spid="68" grpId="0"/>
      <p:bldP spid="68" grpId="1"/>
      <p:bldP spid="70" grpId="0"/>
      <p:bldP spid="70" grpId="1"/>
      <p:bldP spid="69" grpId="0"/>
      <p:bldP spid="69" grpId="1"/>
      <p:bldP spid="71" grpId="0"/>
      <p:bldP spid="71" grpId="1"/>
      <p:bldP spid="72" grpId="0"/>
      <p:bldP spid="72" grpId="1"/>
      <p:bldP spid="74" grpId="0"/>
      <p:bldP spid="74" grpId="1"/>
      <p:bldP spid="75" grpId="0"/>
      <p:bldP spid="75" grpId="1"/>
      <p:bldP spid="77" grpId="0"/>
      <p:bldP spid="7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1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3491880" cy="307777"/>
          </a:xfrm>
          <a:prstGeom prst="rect">
            <a:avLst/>
          </a:prstGeom>
          <a:noFill/>
        </p:spPr>
        <p:txBody>
          <a:bodyPr wrap="square" rtlCol="0">
            <a:spAutoFit/>
          </a:bodyPr>
          <a:lstStyle/>
          <a:p>
            <a:r>
              <a:rPr lang="es-MX" sz="1400" b="1" i="1" dirty="0" smtClean="0">
                <a:latin typeface="Myriad Pro Light"/>
              </a:rPr>
              <a:t>Entrega de aplicación a Operaciones.  </a:t>
            </a:r>
          </a:p>
        </p:txBody>
      </p:sp>
      <p:sp>
        <p:nvSpPr>
          <p:cNvPr id="2" name="Rectángulo 1"/>
          <p:cNvSpPr/>
          <p:nvPr/>
        </p:nvSpPr>
        <p:spPr>
          <a:xfrm>
            <a:off x="24420" y="1965958"/>
            <a:ext cx="8896020" cy="954107"/>
          </a:xfrm>
          <a:prstGeom prst="rect">
            <a:avLst/>
          </a:prstGeom>
        </p:spPr>
        <p:txBody>
          <a:bodyPr wrap="square">
            <a:spAutoFit/>
          </a:bodyPr>
          <a:lstStyle/>
          <a:p>
            <a:pPr algn="just"/>
            <a:r>
              <a:rPr lang="es-ES_tradnl" sz="1400" dirty="0">
                <a:latin typeface="Myriad Pro Light"/>
              </a:rPr>
              <a:t>El proceso de entrega de aplicación a ingeniera abarca desde que la entrega de la solución a operaciones hasta la instalación en maqueta. El factor clave del éxito es una estrecha comunicación entre el área de Desarrollo y operaciones para una instalación adecuada  de la solución.</a:t>
            </a:r>
            <a:endParaRPr lang="en-US" sz="1400" dirty="0">
              <a:latin typeface="Myriad Pro Light"/>
            </a:endParaRPr>
          </a:p>
          <a:p>
            <a:pPr algn="just"/>
            <a:r>
              <a:rPr lang="es-ES_tradnl" sz="1400" dirty="0" smtClean="0">
                <a:latin typeface="Myriad Pro Light"/>
                <a:ea typeface="MS Mincho"/>
                <a:cs typeface="Times New Roman" panose="02020603050405020304" pitchFamily="18" charset="0"/>
              </a:rPr>
              <a:t>.</a:t>
            </a:r>
            <a:endParaRPr lang="en-US" sz="1400" dirty="0">
              <a:latin typeface="Myriad Pro Light"/>
              <a:ea typeface="MS Mincho"/>
              <a:cs typeface="Times New Roman" panose="02020603050405020304" pitchFamily="18" charset="0"/>
            </a:endParaRPr>
          </a:p>
        </p:txBody>
      </p:sp>
      <p:sp>
        <p:nvSpPr>
          <p:cNvPr id="6" name="Rectángulo 5"/>
          <p:cNvSpPr/>
          <p:nvPr/>
        </p:nvSpPr>
        <p:spPr>
          <a:xfrm>
            <a:off x="62826" y="2790617"/>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l proceso son los siguientes: </a:t>
            </a:r>
          </a:p>
        </p:txBody>
      </p:sp>
      <p:sp>
        <p:nvSpPr>
          <p:cNvPr id="8" name="CuadroTexto 7" title="9"/>
          <p:cNvSpPr txBox="1"/>
          <p:nvPr/>
        </p:nvSpPr>
        <p:spPr>
          <a:xfrm>
            <a:off x="106558" y="3219707"/>
            <a:ext cx="7488832" cy="307777"/>
          </a:xfrm>
          <a:prstGeom prst="rect">
            <a:avLst/>
          </a:prstGeom>
          <a:noFill/>
        </p:spPr>
        <p:txBody>
          <a:bodyPr wrap="square" rtlCol="0">
            <a:spAutoFit/>
          </a:bodyPr>
          <a:lstStyle/>
          <a:p>
            <a:pPr lvl="2"/>
            <a:r>
              <a:rPr lang="es-MX" sz="1400" dirty="0" smtClean="0">
                <a:latin typeface="Myriad Pro Light"/>
                <a:cs typeface="Times New Roman" panose="02020603050405020304" pitchFamily="18" charset="0"/>
              </a:rPr>
              <a:t>1. Recibir JIRA de Instalación.  </a:t>
            </a:r>
            <a:endParaRPr lang="es-MX" sz="1400" dirty="0">
              <a:latin typeface="Myriad Pro Light"/>
              <a:cs typeface="Times New Roman" panose="02020603050405020304" pitchFamily="18" charset="0"/>
            </a:endParaRPr>
          </a:p>
        </p:txBody>
      </p:sp>
      <p:sp>
        <p:nvSpPr>
          <p:cNvPr id="10" name="CuadroTexto 9"/>
          <p:cNvSpPr txBox="1"/>
          <p:nvPr/>
        </p:nvSpPr>
        <p:spPr>
          <a:xfrm>
            <a:off x="179512" y="3197635"/>
            <a:ext cx="5304134" cy="313914"/>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2. </a:t>
            </a:r>
            <a:r>
              <a:rPr lang="es-MX" sz="1400" dirty="0" smtClean="0">
                <a:latin typeface="Myriad Pro Light"/>
                <a:ea typeface="MS Mincho"/>
                <a:cs typeface="Times New Roman" panose="02020603050405020304" pitchFamily="18" charset="0"/>
              </a:rPr>
              <a:t>Gestión de Cambios (Operaciones) </a:t>
            </a:r>
            <a:endParaRPr lang="es-MX" sz="1400" dirty="0">
              <a:latin typeface="Myriad Pro Light"/>
              <a:ea typeface="MS Mincho"/>
              <a:cs typeface="Times New Roman" panose="02020603050405020304" pitchFamily="18" charset="0"/>
            </a:endParaRPr>
          </a:p>
        </p:txBody>
      </p:sp>
      <p:sp>
        <p:nvSpPr>
          <p:cNvPr id="11" name="CuadroTexto 10"/>
          <p:cNvSpPr txBox="1"/>
          <p:nvPr/>
        </p:nvSpPr>
        <p:spPr>
          <a:xfrm>
            <a:off x="137971" y="3219707"/>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3. </a:t>
            </a:r>
            <a:r>
              <a:rPr lang="es-MX" sz="1400" dirty="0" smtClean="0">
                <a:latin typeface="Myriad Pro Light"/>
                <a:ea typeface="MS Mincho"/>
                <a:cs typeface="Times New Roman" panose="02020603050405020304" pitchFamily="18" charset="0"/>
              </a:rPr>
              <a:t>Describir </a:t>
            </a:r>
            <a:r>
              <a:rPr lang="es-MX" sz="1400" dirty="0" err="1" smtClean="0">
                <a:latin typeface="Myriad Pro Light"/>
                <a:ea typeface="MS Mincho"/>
                <a:cs typeface="Times New Roman" panose="02020603050405020304" pitchFamily="18" charset="0"/>
              </a:rPr>
              <a:t>Issue</a:t>
            </a:r>
            <a:r>
              <a:rPr lang="es-MX" sz="1400" dirty="0" smtClean="0">
                <a:latin typeface="Myriad Pro Light"/>
                <a:ea typeface="MS Mincho"/>
                <a:cs typeface="Times New Roman" panose="02020603050405020304" pitchFamily="18" charset="0"/>
              </a:rPr>
              <a:t> en JIRA y Cambio de estatus de JIRA a REOPED</a:t>
            </a:r>
            <a:endParaRPr lang="es-MX" sz="1400" dirty="0">
              <a:latin typeface="Myriad Pro Light"/>
              <a:ea typeface="MS Mincho"/>
              <a:cs typeface="Times New Roman" panose="02020603050405020304" pitchFamily="18" charset="0"/>
            </a:endParaRPr>
          </a:p>
        </p:txBody>
      </p:sp>
      <p:sp>
        <p:nvSpPr>
          <p:cNvPr id="12" name="CuadroTexto 11"/>
          <p:cNvSpPr txBox="1"/>
          <p:nvPr/>
        </p:nvSpPr>
        <p:spPr>
          <a:xfrm>
            <a:off x="201620" y="3227219"/>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4. </a:t>
            </a:r>
            <a:r>
              <a:rPr lang="es-MX" sz="1400" dirty="0" smtClean="0">
                <a:latin typeface="Myriad Pro Light"/>
                <a:ea typeface="MS Mincho"/>
                <a:cs typeface="Times New Roman" panose="02020603050405020304" pitchFamily="18" charset="0"/>
              </a:rPr>
              <a:t>Solución de </a:t>
            </a:r>
            <a:r>
              <a:rPr lang="es-MX" sz="1400" dirty="0" err="1" smtClean="0">
                <a:latin typeface="Myriad Pro Light"/>
                <a:ea typeface="MS Mincho"/>
                <a:cs typeface="Times New Roman" panose="02020603050405020304" pitchFamily="18" charset="0"/>
              </a:rPr>
              <a:t>Issue</a:t>
            </a:r>
            <a:r>
              <a:rPr lang="es-MX" sz="1400" dirty="0" smtClean="0">
                <a:latin typeface="Myriad Pro Light"/>
                <a:ea typeface="MS Mincho"/>
                <a:cs typeface="Times New Roman" panose="02020603050405020304" pitchFamily="18" charset="0"/>
              </a:rPr>
              <a:t> en JIRA.  </a:t>
            </a:r>
            <a:endParaRPr lang="es-MX" sz="1400" dirty="0">
              <a:latin typeface="Myriad Pro Light"/>
              <a:ea typeface="MS Mincho"/>
              <a:cs typeface="Times New Roman" panose="02020603050405020304" pitchFamily="18" charset="0"/>
            </a:endParaRPr>
          </a:p>
        </p:txBody>
      </p:sp>
      <p:sp>
        <p:nvSpPr>
          <p:cNvPr id="14" name="CuadroTexto 13"/>
          <p:cNvSpPr txBox="1"/>
          <p:nvPr/>
        </p:nvSpPr>
        <p:spPr>
          <a:xfrm>
            <a:off x="269983" y="3875455"/>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24" name="CuadroTexto 23"/>
          <p:cNvSpPr txBox="1"/>
          <p:nvPr/>
        </p:nvSpPr>
        <p:spPr>
          <a:xfrm>
            <a:off x="249789" y="3216184"/>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5. </a:t>
            </a:r>
            <a:r>
              <a:rPr lang="es-MX" sz="1400" dirty="0" smtClean="0">
                <a:latin typeface="Myriad Pro Light"/>
                <a:ea typeface="MS Mincho"/>
                <a:cs typeface="Times New Roman" panose="02020603050405020304" pitchFamily="18" charset="0"/>
              </a:rPr>
              <a:t>Crear nueva versión de liberación.  </a:t>
            </a:r>
            <a:endParaRPr lang="es-MX" sz="1400" dirty="0">
              <a:latin typeface="Myriad Pro Light"/>
              <a:ea typeface="MS Mincho"/>
              <a:cs typeface="Times New Roman" panose="02020603050405020304" pitchFamily="18" charset="0"/>
            </a:endParaRPr>
          </a:p>
        </p:txBody>
      </p:sp>
      <p:sp>
        <p:nvSpPr>
          <p:cNvPr id="25" name="CuadroTexto 24"/>
          <p:cNvSpPr txBox="1"/>
          <p:nvPr/>
        </p:nvSpPr>
        <p:spPr>
          <a:xfrm>
            <a:off x="153451" y="3201277"/>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6. </a:t>
            </a:r>
            <a:r>
              <a:rPr lang="es-MX" sz="1400" dirty="0" smtClean="0">
                <a:latin typeface="Myriad Pro Light"/>
                <a:ea typeface="MS Mincho"/>
                <a:cs typeface="Times New Roman" panose="02020603050405020304" pitchFamily="18" charset="0"/>
              </a:rPr>
              <a:t>Notificar sobre la solución del </a:t>
            </a:r>
            <a:r>
              <a:rPr lang="es-MX" sz="1400" dirty="0" err="1" smtClean="0">
                <a:latin typeface="Myriad Pro Light"/>
                <a:ea typeface="MS Mincho"/>
                <a:cs typeface="Times New Roman" panose="02020603050405020304" pitchFamily="18" charset="0"/>
              </a:rPr>
              <a:t>issue</a:t>
            </a:r>
            <a:r>
              <a:rPr lang="es-MX" sz="1400" dirty="0" smtClean="0">
                <a:latin typeface="Myriad Pro Light"/>
                <a:ea typeface="MS Mincho"/>
                <a:cs typeface="Times New Roman" panose="02020603050405020304" pitchFamily="18" charset="0"/>
              </a:rPr>
              <a:t>.  </a:t>
            </a:r>
            <a:endParaRPr lang="es-MX" sz="1400" dirty="0">
              <a:latin typeface="Myriad Pro Light"/>
              <a:ea typeface="MS Mincho"/>
              <a:cs typeface="Times New Roman" panose="02020603050405020304" pitchFamily="18" charset="0"/>
            </a:endParaRPr>
          </a:p>
        </p:txBody>
      </p:sp>
      <p:sp>
        <p:nvSpPr>
          <p:cNvPr id="26" name="CuadroTexto 25"/>
          <p:cNvSpPr txBox="1"/>
          <p:nvPr/>
        </p:nvSpPr>
        <p:spPr>
          <a:xfrm>
            <a:off x="195944" y="3185853"/>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7. </a:t>
            </a:r>
            <a:r>
              <a:rPr lang="es-ES_tradnl" sz="1400" dirty="0" smtClean="0">
                <a:latin typeface="Myriad Pro Light"/>
                <a:ea typeface="MS Mincho"/>
                <a:cs typeface="Times New Roman" panose="02020603050405020304" pitchFamily="18" charset="0"/>
              </a:rPr>
              <a:t>Realizar </a:t>
            </a:r>
            <a:r>
              <a:rPr lang="es-ES_tradnl" sz="1400" dirty="0" err="1" smtClean="0">
                <a:latin typeface="Myriad Pro Light"/>
                <a:ea typeface="MS Mincho"/>
                <a:cs typeface="Times New Roman" panose="02020603050405020304" pitchFamily="18" charset="0"/>
              </a:rPr>
              <a:t>Readiness</a:t>
            </a:r>
            <a:r>
              <a:rPr lang="es-ES_tradnl" sz="1400" dirty="0" smtClean="0">
                <a:latin typeface="Myriad Pro Light"/>
                <a:ea typeface="MS Mincho"/>
                <a:cs typeface="Times New Roman" panose="02020603050405020304" pitchFamily="18" charset="0"/>
              </a:rPr>
              <a:t> de implementación</a:t>
            </a:r>
            <a:r>
              <a:rPr lang="es-MX" sz="1400" dirty="0" smtClean="0">
                <a:latin typeface="Myriad Pro Light"/>
                <a:ea typeface="MS Mincho"/>
                <a:cs typeface="Times New Roman" panose="02020603050405020304" pitchFamily="18" charset="0"/>
              </a:rPr>
              <a:t>.  </a:t>
            </a:r>
            <a:endParaRPr lang="es-MX" sz="1400" dirty="0">
              <a:latin typeface="Myriad Pro Light"/>
              <a:ea typeface="MS Mincho"/>
              <a:cs typeface="Times New Roman" panose="02020603050405020304" pitchFamily="18" charset="0"/>
            </a:endParaRPr>
          </a:p>
        </p:txBody>
      </p:sp>
      <p:grpSp>
        <p:nvGrpSpPr>
          <p:cNvPr id="9" name="Grupo 8"/>
          <p:cNvGrpSpPr/>
          <p:nvPr/>
        </p:nvGrpSpPr>
        <p:grpSpPr>
          <a:xfrm>
            <a:off x="269983" y="4571398"/>
            <a:ext cx="8496944" cy="1169551"/>
            <a:chOff x="323528" y="4332410"/>
            <a:chExt cx="8496944" cy="1169551"/>
          </a:xfrm>
        </p:grpSpPr>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236" y="4774830"/>
              <a:ext cx="295275" cy="333375"/>
            </a:xfrm>
            <a:prstGeom prst="rect">
              <a:avLst/>
            </a:prstGeom>
          </p:spPr>
        </p:pic>
        <p:sp>
          <p:nvSpPr>
            <p:cNvPr id="34" name="CuadroTexto 33"/>
            <p:cNvSpPr txBox="1"/>
            <p:nvPr/>
          </p:nvSpPr>
          <p:spPr>
            <a:xfrm>
              <a:off x="323528" y="4332410"/>
              <a:ext cx="8496944" cy="1169551"/>
            </a:xfrm>
            <a:prstGeom prst="rect">
              <a:avLst/>
            </a:prstGeom>
            <a:noFill/>
          </p:spPr>
          <p:txBody>
            <a:bodyPr wrap="square" rtlCol="0">
              <a:spAutoFit/>
            </a:bodyPr>
            <a:lstStyle/>
            <a:p>
              <a:pPr marL="342900" indent="-342900" algn="just">
                <a:buAutoNum type="arabicPeriod"/>
              </a:pPr>
              <a:r>
                <a:rPr lang="es-MX" sz="1400" dirty="0" smtClean="0">
                  <a:latin typeface="Myriad Pro Light"/>
                </a:rPr>
                <a:t>En esta actividad el </a:t>
              </a:r>
              <a:r>
                <a:rPr lang="es-MX" sz="1400" dirty="0" err="1" smtClean="0">
                  <a:latin typeface="Myriad Pro Light"/>
                </a:rPr>
                <a:t>Development</a:t>
              </a:r>
              <a:r>
                <a:rPr lang="es-MX" sz="1400" dirty="0" smtClean="0">
                  <a:latin typeface="Myriad Pro Light"/>
                </a:rPr>
                <a:t> </a:t>
              </a:r>
              <a:r>
                <a:rPr lang="es-MX" sz="1400" dirty="0" err="1" smtClean="0">
                  <a:latin typeface="Myriad Pro Light"/>
                </a:rPr>
                <a:t>Coordinator</a:t>
              </a:r>
              <a:r>
                <a:rPr lang="es-MX" sz="1400" dirty="0" smtClean="0">
                  <a:latin typeface="Myriad Pro Light"/>
                </a:rPr>
                <a:t> envía la </a:t>
              </a:r>
              <a:r>
                <a:rPr lang="es-MX" sz="1400" dirty="0" err="1" smtClean="0">
                  <a:latin typeface="Myriad Pro Light"/>
                </a:rPr>
                <a:t>notificacion</a:t>
              </a:r>
              <a:r>
                <a:rPr lang="es-MX" sz="1400" dirty="0" smtClean="0">
                  <a:latin typeface="Myriad Pro Light"/>
                </a:rPr>
                <a:t> del </a:t>
              </a:r>
              <a:r>
                <a:rPr lang="es-MX" sz="1400" dirty="0" err="1" smtClean="0">
                  <a:latin typeface="Myriad Pro Light"/>
                </a:rPr>
                <a:t>Readiness</a:t>
              </a:r>
              <a:r>
                <a:rPr lang="es-MX" sz="1400" dirty="0" smtClean="0">
                  <a:latin typeface="Myriad Pro Light"/>
                </a:rPr>
                <a:t> de Código, esto marcará el terminó del proceso de construcción, </a:t>
              </a:r>
              <a:r>
                <a:rPr lang="es-MX" sz="1400" dirty="0" err="1" smtClean="0">
                  <a:latin typeface="Myriad Pro Light"/>
                </a:rPr>
                <a:t>asi</a:t>
              </a:r>
              <a:r>
                <a:rPr lang="es-MX" sz="1400" dirty="0" smtClean="0">
                  <a:latin typeface="Myriad Pro Light"/>
                </a:rPr>
                <a:t> mismo marcará el JIRA como RESOLVED, dicha notificación la recibe el </a:t>
              </a:r>
              <a:r>
                <a:rPr lang="es-MX" sz="1400" dirty="0" err="1" smtClean="0">
                  <a:latin typeface="Myriad Pro Light"/>
                </a:rPr>
                <a:t>Second</a:t>
              </a:r>
              <a:r>
                <a:rPr lang="es-MX" sz="1400" dirty="0" smtClean="0">
                  <a:latin typeface="Myriad Pro Light"/>
                </a:rPr>
                <a:t> </a:t>
              </a:r>
              <a:r>
                <a:rPr lang="es-MX" sz="1400" dirty="0" err="1" smtClean="0">
                  <a:latin typeface="Myriad Pro Light"/>
                </a:rPr>
                <a:t>Level</a:t>
              </a:r>
              <a:r>
                <a:rPr lang="es-MX" sz="1400" dirty="0" smtClean="0">
                  <a:latin typeface="Myriad Pro Light"/>
                </a:rPr>
                <a:t> </a:t>
              </a:r>
              <a:r>
                <a:rPr lang="es-MX" sz="1400" dirty="0" err="1" smtClean="0">
                  <a:latin typeface="Myriad Pro Light"/>
                </a:rPr>
                <a:t>Support</a:t>
              </a:r>
              <a:r>
                <a:rPr lang="es-MX" sz="1400" dirty="0" smtClean="0">
                  <a:latin typeface="Myriad Pro Light"/>
                </a:rPr>
                <a:t> para indicar que se puede realizar la instalación del aplicativo, EL JIRA de instalación tendrá instrucciones de forma detallada sobre el proceso de instalación. </a:t>
              </a:r>
            </a:p>
          </p:txBody>
        </p:sp>
      </p:grpSp>
      <p:grpSp>
        <p:nvGrpSpPr>
          <p:cNvPr id="15" name="Grupo 14"/>
          <p:cNvGrpSpPr/>
          <p:nvPr/>
        </p:nvGrpSpPr>
        <p:grpSpPr>
          <a:xfrm>
            <a:off x="324883" y="4590327"/>
            <a:ext cx="8496944" cy="788435"/>
            <a:chOff x="347657" y="5389227"/>
            <a:chExt cx="8496944" cy="788435"/>
          </a:xfrm>
        </p:grpSpPr>
        <p:grpSp>
          <p:nvGrpSpPr>
            <p:cNvPr id="35" name="Grupo 34"/>
            <p:cNvGrpSpPr/>
            <p:nvPr/>
          </p:nvGrpSpPr>
          <p:grpSpPr>
            <a:xfrm>
              <a:off x="347657" y="5389227"/>
              <a:ext cx="8496944" cy="771295"/>
              <a:chOff x="323528" y="4332410"/>
              <a:chExt cx="8496944" cy="771295"/>
            </a:xfrm>
          </p:grpSpPr>
          <p:sp>
            <p:nvSpPr>
              <p:cNvPr id="38" name="CuadroTexto 37"/>
              <p:cNvSpPr txBox="1"/>
              <p:nvPr/>
            </p:nvSpPr>
            <p:spPr>
              <a:xfrm>
                <a:off x="323528" y="4332410"/>
                <a:ext cx="8496944" cy="523220"/>
              </a:xfrm>
              <a:prstGeom prst="rect">
                <a:avLst/>
              </a:prstGeom>
              <a:noFill/>
            </p:spPr>
            <p:txBody>
              <a:bodyPr wrap="square" rtlCol="0">
                <a:spAutoFit/>
              </a:bodyPr>
              <a:lstStyle/>
              <a:p>
                <a:pPr marL="342900" indent="-342900" algn="just">
                  <a:buAutoNum type="arabicPeriod" startAt="2"/>
                </a:pPr>
                <a:r>
                  <a:rPr lang="es-MX" sz="1400" dirty="0">
                    <a:latin typeface="Myriad Pro Light"/>
                  </a:rPr>
                  <a:t>Ver el proceso de Gestión de Cambios del área de Operaciones. En caso de algún error  o problemas de Instalación se deberá de describir el </a:t>
                </a:r>
                <a:r>
                  <a:rPr lang="es-MX" sz="1400" dirty="0" err="1">
                    <a:latin typeface="Myriad Pro Light"/>
                  </a:rPr>
                  <a:t>Issue</a:t>
                </a:r>
                <a:r>
                  <a:rPr lang="es-MX" sz="1400" dirty="0">
                    <a:latin typeface="Myriad Pro Light"/>
                  </a:rPr>
                  <a:t> en JIRA</a:t>
                </a:r>
                <a:r>
                  <a:rPr lang="es-MX" sz="1400" dirty="0" smtClean="0">
                    <a:latin typeface="Myriad Pro Light"/>
                  </a:rPr>
                  <a:t>. </a:t>
                </a:r>
              </a:p>
            </p:txBody>
          </p:sp>
          <p:pic>
            <p:nvPicPr>
              <p:cNvPr id="41" name="Imagen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834" y="4770330"/>
                <a:ext cx="295275" cy="333375"/>
              </a:xfrm>
              <a:prstGeom prst="rect">
                <a:avLst/>
              </a:prstGeom>
            </p:spPr>
          </p:pic>
        </p:grpSp>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898" y="5780762"/>
              <a:ext cx="443594" cy="396900"/>
            </a:xfrm>
            <a:prstGeom prst="rect">
              <a:avLst/>
            </a:prstGeom>
          </p:spPr>
        </p:pic>
      </p:grpSp>
      <p:grpSp>
        <p:nvGrpSpPr>
          <p:cNvPr id="43" name="Grupo 42"/>
          <p:cNvGrpSpPr/>
          <p:nvPr/>
        </p:nvGrpSpPr>
        <p:grpSpPr>
          <a:xfrm>
            <a:off x="324883" y="4534726"/>
            <a:ext cx="8496944" cy="951261"/>
            <a:chOff x="347657" y="5389227"/>
            <a:chExt cx="8496944" cy="936237"/>
          </a:xfrm>
        </p:grpSpPr>
        <p:sp>
          <p:nvSpPr>
            <p:cNvPr id="46" name="CuadroTexto 45"/>
            <p:cNvSpPr txBox="1"/>
            <p:nvPr/>
          </p:nvSpPr>
          <p:spPr>
            <a:xfrm>
              <a:off x="347657" y="5389227"/>
              <a:ext cx="8496944" cy="738664"/>
            </a:xfrm>
            <a:prstGeom prst="rect">
              <a:avLst/>
            </a:prstGeom>
            <a:noFill/>
          </p:spPr>
          <p:txBody>
            <a:bodyPr wrap="square" rtlCol="0">
              <a:spAutoFit/>
            </a:bodyPr>
            <a:lstStyle/>
            <a:p>
              <a:pPr algn="just"/>
              <a:r>
                <a:rPr lang="es-MX" sz="1400" dirty="0">
                  <a:latin typeface="Myriad Pro Light"/>
                </a:rPr>
                <a:t>3. </a:t>
              </a:r>
              <a:r>
                <a:rPr lang="es-ES_tradnl" sz="1400" dirty="0">
                  <a:latin typeface="Myriad Pro Light"/>
                </a:rPr>
                <a:t>En caso de ocurrir  un error de instalación,  el </a:t>
              </a:r>
              <a:r>
                <a:rPr lang="es-ES_tradnl" sz="1400" dirty="0" err="1">
                  <a:latin typeface="Myriad Pro Light"/>
                </a:rPr>
                <a:t>Second</a:t>
              </a:r>
              <a:r>
                <a:rPr lang="es-ES_tradnl" sz="1400" dirty="0">
                  <a:latin typeface="Myriad Pro Light"/>
                </a:rPr>
                <a:t> </a:t>
              </a:r>
              <a:r>
                <a:rPr lang="es-ES_tradnl" sz="1400" dirty="0" err="1">
                  <a:latin typeface="Myriad Pro Light"/>
                </a:rPr>
                <a:t>Level</a:t>
              </a:r>
              <a:r>
                <a:rPr lang="es-ES_tradnl" sz="1400" dirty="0">
                  <a:latin typeface="Myriad Pro Light"/>
                </a:rPr>
                <a:t> </a:t>
              </a:r>
              <a:r>
                <a:rPr lang="es-ES_tradnl" sz="1400" dirty="0" err="1">
                  <a:latin typeface="Myriad Pro Light"/>
                </a:rPr>
                <a:t>Support</a:t>
              </a:r>
              <a:r>
                <a:rPr lang="es-ES_tradnl" sz="1400" dirty="0">
                  <a:latin typeface="Myriad Pro Light"/>
                </a:rPr>
                <a:t> describirá el error en JIRA  con  captura de pantallas y una descripción del </a:t>
              </a:r>
              <a:r>
                <a:rPr lang="es-ES_tradnl" sz="1400" dirty="0" err="1">
                  <a:latin typeface="Myriad Pro Light"/>
                </a:rPr>
                <a:t>issue</a:t>
              </a:r>
              <a:r>
                <a:rPr lang="es-ES_tradnl" sz="1400" dirty="0">
                  <a:latin typeface="Myriad Pro Light"/>
                </a:rPr>
                <a:t>, esto para detallar el </a:t>
              </a:r>
              <a:r>
                <a:rPr lang="es-ES_tradnl" sz="1400" dirty="0" err="1">
                  <a:latin typeface="Myriad Pro Light"/>
                </a:rPr>
                <a:t>issue</a:t>
              </a:r>
              <a:r>
                <a:rPr lang="es-ES_tradnl" sz="1400" dirty="0">
                  <a:latin typeface="Myriad Pro Light"/>
                </a:rPr>
                <a:t> al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asignado para resolver los errores y abriendo el JIRA de liberación con un estatus de REOPED</a:t>
              </a:r>
              <a:r>
                <a:rPr lang="es-ES_tradnl" sz="1400" dirty="0" smtClean="0">
                  <a:latin typeface="Myriad Pro Light"/>
                </a:rPr>
                <a:t>.</a:t>
              </a:r>
              <a:endParaRPr lang="en-US" sz="1400" dirty="0">
                <a:latin typeface="Myriad Pro Light"/>
              </a:endParaRPr>
            </a:p>
          </p:txBody>
        </p:sp>
        <p:pic>
          <p:nvPicPr>
            <p:cNvPr id="45" name="Imagen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182" y="5928564"/>
              <a:ext cx="443594" cy="396900"/>
            </a:xfrm>
            <a:prstGeom prst="rect">
              <a:avLst/>
            </a:prstGeom>
          </p:spPr>
        </p:pic>
      </p:grpSp>
      <p:sp>
        <p:nvSpPr>
          <p:cNvPr id="51" name="CuadroTexto 50"/>
          <p:cNvSpPr txBox="1"/>
          <p:nvPr/>
        </p:nvSpPr>
        <p:spPr>
          <a:xfrm>
            <a:off x="306918" y="4581350"/>
            <a:ext cx="8499235" cy="523220"/>
          </a:xfrm>
          <a:prstGeom prst="rect">
            <a:avLst/>
          </a:prstGeom>
          <a:noFill/>
        </p:spPr>
        <p:txBody>
          <a:bodyPr wrap="square" rtlCol="0">
            <a:spAutoFit/>
          </a:bodyPr>
          <a:lstStyle/>
          <a:p>
            <a:pPr algn="just"/>
            <a:r>
              <a:rPr lang="es-MX" sz="1400" dirty="0">
                <a:latin typeface="Myriad Pro Light"/>
              </a:rPr>
              <a:t>5.</a:t>
            </a:r>
            <a:r>
              <a:rPr lang="es-ES_tradnl" sz="1400" dirty="0">
                <a:latin typeface="Myriad Pro Light"/>
              </a:rPr>
              <a:t> Una vez que el </a:t>
            </a:r>
            <a:r>
              <a:rPr lang="es-ES_tradnl" sz="1400" dirty="0" err="1">
                <a:latin typeface="Myriad Pro Light"/>
              </a:rPr>
              <a:t>issue</a:t>
            </a:r>
            <a:r>
              <a:rPr lang="es-ES_tradnl" sz="1400" dirty="0">
                <a:latin typeface="Myriad Pro Light"/>
              </a:rPr>
              <a:t> se solucionó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creará una nueva versión de liberación del producto</a:t>
            </a:r>
            <a:r>
              <a:rPr lang="es-ES_tradnl" sz="1400" dirty="0" smtClean="0">
                <a:latin typeface="Myriad Pro Light"/>
              </a:rPr>
              <a:t>.</a:t>
            </a:r>
            <a:endParaRPr lang="en-US" sz="1400" dirty="0">
              <a:latin typeface="Myriad Pro Light"/>
            </a:endParaRPr>
          </a:p>
        </p:txBody>
      </p:sp>
      <p:sp>
        <p:nvSpPr>
          <p:cNvPr id="52" name="CuadroTexto 51"/>
          <p:cNvSpPr txBox="1"/>
          <p:nvPr/>
        </p:nvSpPr>
        <p:spPr>
          <a:xfrm>
            <a:off x="-578003" y="4637342"/>
            <a:ext cx="9419674" cy="1169551"/>
          </a:xfrm>
          <a:prstGeom prst="rect">
            <a:avLst/>
          </a:prstGeom>
          <a:noFill/>
        </p:spPr>
        <p:txBody>
          <a:bodyPr wrap="square" rtlCol="0">
            <a:spAutoFit/>
          </a:bodyPr>
          <a:lstStyle/>
          <a:p>
            <a:pPr lvl="2"/>
            <a:r>
              <a:rPr lang="es-MX" sz="1400" dirty="0">
                <a:latin typeface="Myriad Pro Light"/>
              </a:rPr>
              <a:t>6. </a:t>
            </a:r>
            <a:r>
              <a:rPr lang="es-ES_tradnl" sz="1400" dirty="0">
                <a:latin typeface="Myriad Pro Light"/>
              </a:rPr>
              <a:t>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enviará la notificación del </a:t>
            </a:r>
            <a:r>
              <a:rPr lang="es-ES_tradnl" sz="1400" dirty="0" err="1">
                <a:latin typeface="Myriad Pro Light"/>
              </a:rPr>
              <a:t>issue</a:t>
            </a:r>
            <a:r>
              <a:rPr lang="es-ES_tradnl" sz="1400" dirty="0">
                <a:latin typeface="Myriad Pro Light"/>
              </a:rPr>
              <a:t> solucionado a través del mismo JIRA que se reportó, el </a:t>
            </a:r>
            <a:r>
              <a:rPr lang="es-ES_tradnl" sz="1400" dirty="0" err="1">
                <a:latin typeface="Myriad Pro Light"/>
              </a:rPr>
              <a:t>Second</a:t>
            </a:r>
            <a:r>
              <a:rPr lang="es-ES_tradnl" sz="1400" dirty="0">
                <a:latin typeface="Myriad Pro Light"/>
              </a:rPr>
              <a:t> </a:t>
            </a:r>
            <a:r>
              <a:rPr lang="es-ES_tradnl" sz="1400" dirty="0" err="1">
                <a:latin typeface="Myriad Pro Light"/>
              </a:rPr>
              <a:t>Level</a:t>
            </a:r>
            <a:r>
              <a:rPr lang="es-ES_tradnl" sz="1400" dirty="0">
                <a:latin typeface="Myriad Pro Light"/>
              </a:rPr>
              <a:t> </a:t>
            </a:r>
            <a:r>
              <a:rPr lang="es-ES_tradnl" sz="1400" dirty="0" err="1">
                <a:latin typeface="Myriad Pro Light"/>
              </a:rPr>
              <a:t>Support</a:t>
            </a:r>
            <a:r>
              <a:rPr lang="es-ES_tradnl" sz="1400" dirty="0">
                <a:latin typeface="Myriad Pro Light"/>
              </a:rPr>
              <a:t> recibirá la notificación y realizará nuevamente la instalación de la nueva versión del aplicativo</a:t>
            </a:r>
            <a:endParaRPr lang="en-US" sz="1400" dirty="0">
              <a:latin typeface="Myriad Pro Light"/>
            </a:endParaRPr>
          </a:p>
          <a:p>
            <a:pPr lvl="2"/>
            <a:r>
              <a:rPr lang="es-ES_tradnl" sz="1400" dirty="0" smtClean="0">
                <a:latin typeface="Myriad Pro Light"/>
              </a:rPr>
              <a:t>. </a:t>
            </a:r>
            <a:endParaRPr lang="en-US" sz="1400" dirty="0">
              <a:latin typeface="Myriad Pro Light"/>
            </a:endParaRPr>
          </a:p>
          <a:p>
            <a:pPr lvl="2"/>
            <a:endParaRPr lang="es-MX" sz="1400" dirty="0">
              <a:latin typeface="Myriad Pro Light"/>
              <a:cs typeface="Times New Roman" panose="02020603050405020304" pitchFamily="18" charset="0"/>
            </a:endParaRPr>
          </a:p>
        </p:txBody>
      </p:sp>
      <p:sp>
        <p:nvSpPr>
          <p:cNvPr id="53" name="CuadroTexto 52"/>
          <p:cNvSpPr txBox="1"/>
          <p:nvPr/>
        </p:nvSpPr>
        <p:spPr>
          <a:xfrm>
            <a:off x="-570735" y="4529851"/>
            <a:ext cx="9157400" cy="954107"/>
          </a:xfrm>
          <a:prstGeom prst="rect">
            <a:avLst/>
          </a:prstGeom>
          <a:noFill/>
        </p:spPr>
        <p:txBody>
          <a:bodyPr wrap="square" rtlCol="0">
            <a:spAutoFit/>
          </a:bodyPr>
          <a:lstStyle/>
          <a:p>
            <a:pPr lvl="2" algn="just"/>
            <a:r>
              <a:rPr lang="es-MX" sz="1400" dirty="0" smtClean="0">
                <a:latin typeface="Myriad Pro Light"/>
                <a:cs typeface="Times New Roman" panose="02020603050405020304" pitchFamily="18" charset="0"/>
              </a:rPr>
              <a:t>7. </a:t>
            </a:r>
            <a:r>
              <a:rPr lang="es-ES_tradnl" sz="1400" dirty="0"/>
              <a:t>En esta fase el </a:t>
            </a:r>
            <a:r>
              <a:rPr lang="es-ES_tradnl" sz="1400" dirty="0" err="1"/>
              <a:t>Second</a:t>
            </a:r>
            <a:r>
              <a:rPr lang="es-ES_tradnl" sz="1400" dirty="0"/>
              <a:t> </a:t>
            </a:r>
            <a:r>
              <a:rPr lang="es-ES_tradnl" sz="1400" dirty="0" err="1"/>
              <a:t>level</a:t>
            </a:r>
            <a:r>
              <a:rPr lang="es-ES_tradnl" sz="1400" dirty="0"/>
              <a:t> </a:t>
            </a:r>
            <a:r>
              <a:rPr lang="es-ES_tradnl" sz="1400" dirty="0" err="1"/>
              <a:t>Support</a:t>
            </a:r>
            <a:r>
              <a:rPr lang="es-ES_tradnl" sz="1400" dirty="0"/>
              <a:t> notificará sobre la instalación correcta  al </a:t>
            </a:r>
            <a:r>
              <a:rPr lang="es-ES_tradnl" sz="1400" dirty="0" err="1"/>
              <a:t>Development</a:t>
            </a:r>
            <a:r>
              <a:rPr lang="es-ES_tradnl" sz="1400" dirty="0"/>
              <a:t> </a:t>
            </a:r>
            <a:r>
              <a:rPr lang="es-ES_tradnl" sz="1400" dirty="0" err="1"/>
              <a:t>Coordinator</a:t>
            </a:r>
            <a:r>
              <a:rPr lang="es-ES_tradnl" sz="1400" dirty="0"/>
              <a:t> y Project Manager, marcando el JIRA como  INSTALLED </a:t>
            </a:r>
            <a:r>
              <a:rPr lang="es-ES_tradnl" sz="1400" dirty="0" smtClean="0"/>
              <a:t>UAT, </a:t>
            </a:r>
            <a:r>
              <a:rPr lang="es-ES_tradnl" sz="1400" dirty="0" err="1" smtClean="0"/>
              <a:t>asi</a:t>
            </a:r>
            <a:r>
              <a:rPr lang="es-ES_tradnl" sz="1400" dirty="0" smtClean="0"/>
              <a:t> mismo el </a:t>
            </a:r>
            <a:r>
              <a:rPr lang="es-ES_tradnl" sz="1400" dirty="0" err="1" smtClean="0"/>
              <a:t>Development</a:t>
            </a:r>
            <a:r>
              <a:rPr lang="es-ES_tradnl" sz="1400" dirty="0" smtClean="0"/>
              <a:t> </a:t>
            </a:r>
            <a:r>
              <a:rPr lang="es-ES_tradnl" sz="1400" dirty="0" err="1" smtClean="0"/>
              <a:t>Coordinator</a:t>
            </a:r>
            <a:r>
              <a:rPr lang="es-ES_tradnl" sz="1400" dirty="0" smtClean="0"/>
              <a:t> marcará el JIRA como </a:t>
            </a:r>
            <a:r>
              <a:rPr lang="es-ES_tradnl" sz="1400" dirty="0" err="1" smtClean="0"/>
              <a:t>Installed</a:t>
            </a:r>
            <a:r>
              <a:rPr lang="es-ES_tradnl" sz="1400" dirty="0" smtClean="0"/>
              <a:t> UAT.</a:t>
            </a:r>
            <a:r>
              <a:rPr lang="es-ES_tradnl" sz="1400" dirty="0" smtClean="0">
                <a:latin typeface="Myriad Pro Light"/>
              </a:rPr>
              <a:t>. </a:t>
            </a:r>
            <a:endParaRPr lang="en-US" sz="1400" dirty="0">
              <a:latin typeface="Myriad Pro Light"/>
            </a:endParaRPr>
          </a:p>
          <a:p>
            <a:pPr lvl="2"/>
            <a:endParaRPr lang="es-MX" sz="1400" dirty="0">
              <a:latin typeface="Myriad Pro Light"/>
              <a:cs typeface="Times New Roman" panose="02020603050405020304" pitchFamily="18" charset="0"/>
            </a:endParaRPr>
          </a:p>
        </p:txBody>
      </p:sp>
      <p:sp>
        <p:nvSpPr>
          <p:cNvPr id="56" name="CuadroTexto 55"/>
          <p:cNvSpPr txBox="1"/>
          <p:nvPr/>
        </p:nvSpPr>
        <p:spPr>
          <a:xfrm>
            <a:off x="243643" y="3149236"/>
            <a:ext cx="7488832" cy="307777"/>
          </a:xfrm>
          <a:prstGeom prst="rect">
            <a:avLst/>
          </a:prstGeom>
          <a:noFill/>
        </p:spPr>
        <p:txBody>
          <a:bodyPr wrap="square" rtlCol="0">
            <a:spAutoFit/>
          </a:bodyPr>
          <a:lstStyle/>
          <a:p>
            <a:pPr lvl="2"/>
            <a:r>
              <a:rPr lang="es-MX" sz="1400" dirty="0">
                <a:latin typeface="Myriad Pro Light"/>
                <a:ea typeface="MS Mincho"/>
                <a:cs typeface="Times New Roman" panose="02020603050405020304" pitchFamily="18" charset="0"/>
              </a:rPr>
              <a:t>8. </a:t>
            </a:r>
            <a:r>
              <a:rPr lang="es-ES_tradnl" sz="1400" dirty="0" smtClean="0">
                <a:latin typeface="Myriad Pro Light"/>
                <a:ea typeface="MS Mincho"/>
                <a:cs typeface="Times New Roman" panose="02020603050405020304" pitchFamily="18" charset="0"/>
              </a:rPr>
              <a:t>Marcar JIRA como CLOSED</a:t>
            </a:r>
            <a:r>
              <a:rPr lang="es-MX" sz="1400" dirty="0" smtClean="0">
                <a:latin typeface="Myriad Pro Light"/>
                <a:ea typeface="MS Mincho"/>
                <a:cs typeface="Times New Roman" panose="02020603050405020304" pitchFamily="18" charset="0"/>
              </a:rPr>
              <a:t>.  </a:t>
            </a:r>
            <a:endParaRPr lang="es-MX" sz="1400" dirty="0">
              <a:latin typeface="Myriad Pro Light"/>
              <a:ea typeface="MS Mincho"/>
              <a:cs typeface="Times New Roman" panose="02020603050405020304" pitchFamily="18" charset="0"/>
            </a:endParaRPr>
          </a:p>
        </p:txBody>
      </p:sp>
      <p:grpSp>
        <p:nvGrpSpPr>
          <p:cNvPr id="58" name="Grupo 57"/>
          <p:cNvGrpSpPr/>
          <p:nvPr/>
        </p:nvGrpSpPr>
        <p:grpSpPr>
          <a:xfrm>
            <a:off x="-414338" y="4550635"/>
            <a:ext cx="9152167" cy="1303518"/>
            <a:chOff x="4685027" y="7422179"/>
            <a:chExt cx="9144000" cy="1303518"/>
          </a:xfrm>
        </p:grpSpPr>
        <p:sp>
          <p:nvSpPr>
            <p:cNvPr id="27" name="CuadroTexto 26"/>
            <p:cNvSpPr txBox="1"/>
            <p:nvPr/>
          </p:nvSpPr>
          <p:spPr>
            <a:xfrm>
              <a:off x="4685027" y="7422179"/>
              <a:ext cx="9144000" cy="954107"/>
            </a:xfrm>
            <a:prstGeom prst="rect">
              <a:avLst/>
            </a:prstGeom>
            <a:noFill/>
          </p:spPr>
          <p:txBody>
            <a:bodyPr wrap="square" rtlCol="0">
              <a:spAutoFit/>
            </a:bodyPr>
            <a:lstStyle/>
            <a:p>
              <a:pPr lvl="2" algn="just"/>
              <a:r>
                <a:rPr lang="es-MX" sz="1400" dirty="0">
                  <a:latin typeface="Myriad Pro Light"/>
                  <a:cs typeface="Times New Roman" panose="02020603050405020304" pitchFamily="18" charset="0"/>
                </a:rPr>
                <a:t>8</a:t>
              </a:r>
              <a:r>
                <a:rPr lang="es-MX" sz="1400" dirty="0" smtClean="0">
                  <a:latin typeface="Myriad Pro Light"/>
                  <a:cs typeface="Times New Roman" panose="02020603050405020304" pitchFamily="18" charset="0"/>
                </a:rPr>
                <a:t>. </a:t>
              </a:r>
              <a:r>
                <a:rPr lang="es-ES_tradnl" sz="1400" dirty="0">
                  <a:latin typeface="Myriad Pro Light"/>
                </a:rPr>
                <a:t>En caso de pasar las pruebas de aceptación con el cliente, el área de Operaciones marcará el JIRA con estatus de  CLOSED, este estatus indicará al </a:t>
              </a:r>
              <a:r>
                <a:rPr lang="es-ES_tradnl" sz="1400" dirty="0" err="1">
                  <a:latin typeface="Myriad Pro Light"/>
                </a:rPr>
                <a:t>Configuration</a:t>
              </a:r>
              <a:r>
                <a:rPr lang="es-ES_tradnl" sz="1400" dirty="0">
                  <a:latin typeface="Myriad Pro Light"/>
                </a:rPr>
                <a:t> Manager que debe Integrar el proyecto a línea base principal (del </a:t>
              </a:r>
              <a:r>
                <a:rPr lang="es-ES_tradnl" sz="1400" dirty="0" err="1">
                  <a:latin typeface="Myriad Pro Light"/>
                </a:rPr>
                <a:t>branch</a:t>
              </a:r>
              <a:r>
                <a:rPr lang="es-ES_tradnl" sz="1400" dirty="0">
                  <a:latin typeface="Myriad Pro Light"/>
                </a:rPr>
                <a:t> a </a:t>
              </a:r>
              <a:r>
                <a:rPr lang="es-ES_tradnl" sz="1400" dirty="0" err="1">
                  <a:latin typeface="Myriad Pro Light"/>
                </a:rPr>
                <a:t>trunk</a:t>
              </a:r>
              <a:r>
                <a:rPr lang="es-ES_tradnl" sz="1400" dirty="0">
                  <a:latin typeface="Myriad Pro Light"/>
                </a:rPr>
                <a:t>), Ver proceso de Integración de los cambios a línea base Principal (</a:t>
              </a:r>
              <a:r>
                <a:rPr lang="es-ES_tradnl" sz="1400" dirty="0" err="1">
                  <a:latin typeface="Myriad Pro Light"/>
                </a:rPr>
                <a:t>trunk</a:t>
              </a:r>
              <a:r>
                <a:rPr lang="es-ES_tradnl" sz="1400" dirty="0" smtClean="0">
                  <a:latin typeface="Myriad Pro Light"/>
                </a:rPr>
                <a:t>).</a:t>
              </a:r>
              <a:r>
                <a:rPr lang="es-MX" sz="1400" dirty="0" smtClean="0">
                  <a:latin typeface="Myriad Pro Light"/>
                  <a:cs typeface="Times New Roman" panose="02020603050405020304" pitchFamily="18" charset="0"/>
                </a:rPr>
                <a:t> </a:t>
              </a:r>
              <a:endParaRPr lang="es-MX" sz="1400" dirty="0">
                <a:latin typeface="Myriad Pro Light"/>
                <a:cs typeface="Times New Roman" panose="02020603050405020304" pitchFamily="18" charset="0"/>
              </a:endParaRPr>
            </a:p>
          </p:txBody>
        </p:sp>
        <p:pic>
          <p:nvPicPr>
            <p:cNvPr id="57" name="Imagen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3673" y="8392322"/>
              <a:ext cx="295275" cy="333375"/>
            </a:xfrm>
            <a:prstGeom prst="rect">
              <a:avLst/>
            </a:prstGeom>
          </p:spPr>
        </p:pic>
      </p:grpSp>
      <p:grpSp>
        <p:nvGrpSpPr>
          <p:cNvPr id="16" name="Grupo 15"/>
          <p:cNvGrpSpPr/>
          <p:nvPr/>
        </p:nvGrpSpPr>
        <p:grpSpPr>
          <a:xfrm>
            <a:off x="336212" y="4572558"/>
            <a:ext cx="8870614" cy="1062329"/>
            <a:chOff x="9396536" y="7780079"/>
            <a:chExt cx="9157567" cy="1062329"/>
          </a:xfrm>
        </p:grpSpPr>
        <p:sp>
          <p:nvSpPr>
            <p:cNvPr id="49" name="CuadroTexto 48"/>
            <p:cNvSpPr txBox="1"/>
            <p:nvPr/>
          </p:nvSpPr>
          <p:spPr>
            <a:xfrm>
              <a:off x="9396536" y="7780079"/>
              <a:ext cx="9157567" cy="523220"/>
            </a:xfrm>
            <a:prstGeom prst="rect">
              <a:avLst/>
            </a:prstGeom>
            <a:noFill/>
          </p:spPr>
          <p:txBody>
            <a:bodyPr wrap="square" rtlCol="0">
              <a:spAutoFit/>
            </a:bodyPr>
            <a:lstStyle>
              <a:defPPr>
                <a:defRPr lang="es-ES" altLang="es-ES"/>
              </a:defPPr>
              <a:lvl3pPr lvl="2">
                <a:defRPr sz="1400">
                  <a:latin typeface="Myriad Pro Light"/>
                  <a:cs typeface="Times New Roman" panose="02020603050405020304" pitchFamily="18" charset="0"/>
                </a:defRPr>
              </a:lvl3pPr>
            </a:lstStyle>
            <a:p>
              <a:r>
                <a:rPr lang="es-MX" sz="1400" dirty="0">
                  <a:latin typeface="Myriad Pro Light"/>
                </a:rPr>
                <a:t>4. </a:t>
              </a:r>
              <a:r>
                <a:rPr lang="es-ES_tradnl" sz="1400" dirty="0">
                  <a:latin typeface="Myriad Pro Light"/>
                </a:rPr>
                <a:t>En esta fase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recibe el </a:t>
              </a:r>
              <a:r>
                <a:rPr lang="es-ES_tradnl" sz="1400" dirty="0" err="1">
                  <a:latin typeface="Myriad Pro Light"/>
                </a:rPr>
                <a:t>issue</a:t>
              </a:r>
              <a:r>
                <a:rPr lang="es-ES_tradnl" sz="1400" dirty="0">
                  <a:latin typeface="Myriad Pro Light"/>
                </a:rPr>
                <a:t> a través del JIRA  y en </a:t>
              </a:r>
              <a:r>
                <a:rPr lang="es-ES_tradnl" sz="1400" dirty="0" smtClean="0">
                  <a:latin typeface="Myriad Pro Light"/>
                </a:rPr>
                <a:t>conjunto con </a:t>
              </a:r>
              <a:r>
                <a:rPr lang="es-ES_tradnl" sz="1400" dirty="0">
                  <a:latin typeface="Myriad Pro Light"/>
                </a:rPr>
                <a:t>el equipo </a:t>
              </a:r>
              <a:r>
                <a:rPr lang="es-ES_tradnl" sz="1400" dirty="0" smtClean="0">
                  <a:latin typeface="Myriad Pro Light"/>
                </a:rPr>
                <a:t>realizarán </a:t>
              </a:r>
              <a:r>
                <a:rPr lang="es-ES_tradnl" sz="1400" dirty="0">
                  <a:latin typeface="Myriad Pro Light"/>
                </a:rPr>
                <a:t>las modificaciones para la corrección del </a:t>
              </a:r>
              <a:r>
                <a:rPr lang="es-ES_tradnl" sz="1400" dirty="0" err="1">
                  <a:latin typeface="Myriad Pro Light"/>
                </a:rPr>
                <a:t>issue</a:t>
              </a:r>
              <a:r>
                <a:rPr lang="es-ES_tradnl" sz="1400" dirty="0">
                  <a:latin typeface="Myriad Pro Light"/>
                </a:rPr>
                <a:t>.</a:t>
              </a:r>
              <a:endParaRPr lang="en-US" sz="1400" dirty="0">
                <a:latin typeface="Myriad Pro Light"/>
              </a:endParaRPr>
            </a:p>
          </p:txBody>
        </p:sp>
        <p:pic>
          <p:nvPicPr>
            <p:cNvPr id="48" name="Imagen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5246" y="8391411"/>
              <a:ext cx="603453" cy="450997"/>
            </a:xfrm>
            <a:prstGeom prst="rect">
              <a:avLst/>
            </a:prstGeom>
          </p:spPr>
        </p:pic>
      </p:grpSp>
    </p:spTree>
    <p:extLst>
      <p:ext uri="{BB962C8B-B14F-4D97-AF65-F5344CB8AC3E}">
        <p14:creationId xmlns:p14="http://schemas.microsoft.com/office/powerpoint/2010/main" val="41691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24"/>
                                        </p:tgtEl>
                                      </p:cBhvr>
                                    </p:animEffect>
                                    <p:set>
                                      <p:cBhvr>
                                        <p:cTn id="94" dur="1" fill="hold">
                                          <p:stCondLst>
                                            <p:cond delay="499"/>
                                          </p:stCondLst>
                                        </p:cTn>
                                        <p:tgtEl>
                                          <p:spTgt spid="24"/>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25"/>
                                        </p:tgtEl>
                                      </p:cBhvr>
                                    </p:animEffect>
                                    <p:set>
                                      <p:cBhvr>
                                        <p:cTn id="112" dur="1" fill="hold">
                                          <p:stCondLst>
                                            <p:cond delay="499"/>
                                          </p:stCondLst>
                                        </p:cTn>
                                        <p:tgtEl>
                                          <p:spTgt spid="2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52"/>
                                        </p:tgtEl>
                                      </p:cBhvr>
                                    </p:animEffect>
                                    <p:set>
                                      <p:cBhvr>
                                        <p:cTn id="115" dur="1" fill="hold">
                                          <p:stCondLst>
                                            <p:cond delay="499"/>
                                          </p:stCondLst>
                                        </p:cTn>
                                        <p:tgtEl>
                                          <p:spTgt spid="52"/>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fade">
                                      <p:cBhvr>
                                        <p:cTn id="125" dur="500"/>
                                        <p:tgtEl>
                                          <p:spTgt spid="5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6"/>
                                        </p:tgtEl>
                                      </p:cBhvr>
                                    </p:animEffect>
                                    <p:set>
                                      <p:cBhvr>
                                        <p:cTn id="130" dur="1" fill="hold">
                                          <p:stCondLst>
                                            <p:cond delay="499"/>
                                          </p:stCondLst>
                                        </p:cTn>
                                        <p:tgtEl>
                                          <p:spTgt spid="26"/>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53"/>
                                        </p:tgtEl>
                                      </p:cBhvr>
                                    </p:animEffect>
                                    <p:set>
                                      <p:cBhvr>
                                        <p:cTn id="133" dur="1" fill="hold">
                                          <p:stCondLst>
                                            <p:cond delay="499"/>
                                          </p:stCondLst>
                                        </p:cTn>
                                        <p:tgtEl>
                                          <p:spTgt spid="5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500"/>
                                        <p:tgtEl>
                                          <p:spTgt spid="5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50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6"/>
                                        </p:tgtEl>
                                      </p:cBhvr>
                                    </p:animEffect>
                                    <p:set>
                                      <p:cBhvr>
                                        <p:cTn id="148" dur="1" fill="hold">
                                          <p:stCondLst>
                                            <p:cond delay="499"/>
                                          </p:stCondLst>
                                        </p:cTn>
                                        <p:tgtEl>
                                          <p:spTgt spid="56"/>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58"/>
                                        </p:tgtEl>
                                      </p:cBhvr>
                                    </p:animEffect>
                                    <p:set>
                                      <p:cBhvr>
                                        <p:cTn id="151"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1" grpId="0"/>
      <p:bldP spid="11" grpId="1"/>
      <p:bldP spid="12" grpId="0"/>
      <p:bldP spid="12" grpId="1"/>
      <p:bldP spid="14" grpId="0"/>
      <p:bldP spid="24" grpId="0"/>
      <p:bldP spid="24" grpId="1"/>
      <p:bldP spid="25" grpId="0"/>
      <p:bldP spid="25" grpId="1"/>
      <p:bldP spid="26" grpId="0"/>
      <p:bldP spid="26" grpId="1"/>
      <p:bldP spid="51" grpId="0"/>
      <p:bldP spid="51" grpId="1"/>
      <p:bldP spid="52" grpId="0"/>
      <p:bldP spid="52" grpId="1"/>
      <p:bldP spid="53" grpId="0"/>
      <p:bldP spid="53" grpId="1"/>
      <p:bldP spid="56" grpId="0"/>
      <p:bldP spid="5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52945" y="-17976"/>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4283968" cy="307777"/>
          </a:xfrm>
          <a:prstGeom prst="rect">
            <a:avLst/>
          </a:prstGeom>
          <a:noFill/>
        </p:spPr>
        <p:txBody>
          <a:bodyPr wrap="square" rtlCol="0">
            <a:spAutoFit/>
          </a:bodyPr>
          <a:lstStyle/>
          <a:p>
            <a:r>
              <a:rPr lang="es-MX" sz="1400" b="1" i="1" dirty="0" smtClean="0">
                <a:latin typeface="Myriad Pro Light"/>
              </a:rPr>
              <a:t>Administración de Control de Cambios. </a:t>
            </a:r>
          </a:p>
        </p:txBody>
      </p:sp>
      <p:sp>
        <p:nvSpPr>
          <p:cNvPr id="2" name="Rectángulo 1"/>
          <p:cNvSpPr/>
          <p:nvPr/>
        </p:nvSpPr>
        <p:spPr>
          <a:xfrm>
            <a:off x="24420" y="1965958"/>
            <a:ext cx="8896020" cy="1384995"/>
          </a:xfrm>
          <a:prstGeom prst="rect">
            <a:avLst/>
          </a:prstGeom>
        </p:spPr>
        <p:txBody>
          <a:bodyPr wrap="square">
            <a:spAutoFit/>
          </a:bodyPr>
          <a:lstStyle/>
          <a:p>
            <a:r>
              <a:rPr lang="es-ES_tradnl" sz="1400" dirty="0">
                <a:latin typeface="Myriad Pro Light"/>
              </a:rPr>
              <a:t>El proceso de Administración de Cambios abarca desde que se presentan cambios de alcance, hasta que se cierra el proyecto. Este proceso puede iniciar de dos maneras</a:t>
            </a:r>
            <a:r>
              <a:rPr lang="es-ES_tradnl" sz="1400" dirty="0" smtClean="0">
                <a:latin typeface="Myriad Pro Light"/>
              </a:rPr>
              <a:t>:</a:t>
            </a:r>
          </a:p>
          <a:p>
            <a:pPr marL="742950" lvl="1" indent="-285750">
              <a:buFont typeface="Arial" panose="020B0604020202020204" pitchFamily="34" charset="0"/>
              <a:buChar char="•"/>
            </a:pPr>
            <a:r>
              <a:rPr lang="es-ES_tradnl" sz="1400" dirty="0" smtClean="0">
                <a:latin typeface="Myriad Pro Light"/>
              </a:rPr>
              <a:t>Si el nuevo requerimiento solicitado afecta a la planeación inicial</a:t>
            </a:r>
          </a:p>
          <a:p>
            <a:pPr marL="742950" lvl="1" indent="-285750">
              <a:buFont typeface="Arial" panose="020B0604020202020204" pitchFamily="34" charset="0"/>
              <a:buChar char="•"/>
            </a:pPr>
            <a:r>
              <a:rPr lang="es-ES_tradnl" sz="1400" dirty="0" smtClean="0">
                <a:latin typeface="Myriad Pro Light"/>
              </a:rPr>
              <a:t>Si el impacto tiene un impacto considerable en el proyecto</a:t>
            </a:r>
            <a:r>
              <a:rPr lang="es-ES" sz="1400" dirty="0">
                <a:latin typeface="Myriad Pro Light"/>
              </a:rPr>
              <a:t>, es necesario que se realice una negociación con el cliente, si el cliente acepta se realiza el cambio, si no acepta no se realiza el cambio y termina el proceso</a:t>
            </a:r>
            <a:endParaRPr lang="en-US" sz="1400" dirty="0">
              <a:latin typeface="Myriad Pro Light"/>
            </a:endParaRPr>
          </a:p>
        </p:txBody>
      </p:sp>
      <p:sp>
        <p:nvSpPr>
          <p:cNvPr id="6" name="Rectángulo 5"/>
          <p:cNvSpPr/>
          <p:nvPr/>
        </p:nvSpPr>
        <p:spPr>
          <a:xfrm>
            <a:off x="55261" y="3300411"/>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14" name="CuadroTexto 13"/>
          <p:cNvSpPr txBox="1"/>
          <p:nvPr/>
        </p:nvSpPr>
        <p:spPr>
          <a:xfrm>
            <a:off x="238999" y="4103899"/>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17" name="CuadroTexto 16"/>
          <p:cNvSpPr txBox="1"/>
          <p:nvPr/>
        </p:nvSpPr>
        <p:spPr>
          <a:xfrm>
            <a:off x="568048" y="3736201"/>
            <a:ext cx="3096344" cy="307777"/>
          </a:xfrm>
          <a:prstGeom prst="rect">
            <a:avLst/>
          </a:prstGeom>
          <a:noFill/>
        </p:spPr>
        <p:txBody>
          <a:bodyPr wrap="square" rtlCol="0">
            <a:spAutoFit/>
          </a:bodyPr>
          <a:lstStyle/>
          <a:p>
            <a:pPr algn="just"/>
            <a:r>
              <a:rPr lang="es-MX" sz="1400" dirty="0" smtClean="0">
                <a:latin typeface="Myriad Pro Light"/>
              </a:rPr>
              <a:t>1. Identificar cambio y documentar </a:t>
            </a:r>
            <a:endParaRPr lang="es-MX" sz="1400" dirty="0">
              <a:latin typeface="Myriad Pro Light"/>
            </a:endParaRPr>
          </a:p>
        </p:txBody>
      </p:sp>
      <p:sp>
        <p:nvSpPr>
          <p:cNvPr id="73" name="CuadroTexto 72"/>
          <p:cNvSpPr txBox="1"/>
          <p:nvPr/>
        </p:nvSpPr>
        <p:spPr>
          <a:xfrm>
            <a:off x="304225" y="4338024"/>
            <a:ext cx="7578588" cy="2677656"/>
          </a:xfrm>
          <a:prstGeom prst="rect">
            <a:avLst/>
          </a:prstGeom>
          <a:noFill/>
        </p:spPr>
        <p:txBody>
          <a:bodyPr wrap="square" rtlCol="0">
            <a:spAutoFit/>
          </a:bodyPr>
          <a:lstStyle/>
          <a:p>
            <a:pPr algn="just"/>
            <a:r>
              <a:rPr lang="es-MX" sz="1400" dirty="0" smtClean="0">
                <a:latin typeface="Myriad Pro Light"/>
              </a:rPr>
              <a:t>1. </a:t>
            </a:r>
            <a:r>
              <a:rPr lang="es-ES_tradnl" sz="1400" dirty="0">
                <a:latin typeface="Myriad Pro Light"/>
              </a:rPr>
              <a:t>En esta fase el </a:t>
            </a:r>
            <a:r>
              <a:rPr lang="es-ES_tradnl" sz="1400" dirty="0" err="1">
                <a:latin typeface="Myriad Pro Light"/>
              </a:rPr>
              <a:t>Account</a:t>
            </a:r>
            <a:r>
              <a:rPr lang="es-ES_tradnl" sz="1400" dirty="0">
                <a:latin typeface="Myriad Pro Light"/>
              </a:rPr>
              <a:t> Manager,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o Project Manager identificará el cambio durante el desarrollo del proceso o cuando el producto ya está en producción, se pueden presentar cambios de alcance y/o funcionalidades algunas pueden ser con costo y sin costo.</a:t>
            </a:r>
            <a:endParaRPr lang="en-US" sz="1400" dirty="0">
              <a:latin typeface="Myriad Pro Light"/>
            </a:endParaRPr>
          </a:p>
          <a:p>
            <a:pPr algn="just"/>
            <a:r>
              <a:rPr lang="es-ES_tradnl" sz="1400" dirty="0" smtClean="0">
                <a:latin typeface="Myriad Pro Light"/>
              </a:rPr>
              <a:t>Los </a:t>
            </a:r>
            <a:r>
              <a:rPr lang="es-ES_tradnl" sz="1400" dirty="0">
                <a:latin typeface="Myriad Pro Light"/>
              </a:rPr>
              <a:t>Documentos que pueden ayudar a identificar si la solicitud del cliente es un cambio de alcance y/o funcionalidad son:</a:t>
            </a:r>
            <a:endParaRPr lang="en-US" sz="1400" dirty="0">
              <a:latin typeface="Myriad Pro Light"/>
            </a:endParaRPr>
          </a:p>
          <a:p>
            <a:pPr marL="742950" lvl="1" indent="-285750" algn="just">
              <a:buFont typeface="Arial" panose="020B0604020202020204" pitchFamily="34" charset="0"/>
              <a:buChar char="•"/>
            </a:pPr>
            <a:r>
              <a:rPr lang="es-MX" sz="1400" dirty="0">
                <a:latin typeface="Myriad Pro Light"/>
              </a:rPr>
              <a:t>Propuesta técnica y/o comercial.</a:t>
            </a:r>
            <a:endParaRPr lang="en-US" sz="1400" dirty="0">
              <a:latin typeface="Myriad Pro Light"/>
            </a:endParaRPr>
          </a:p>
          <a:p>
            <a:pPr marL="742950" lvl="1" indent="-285750" algn="just">
              <a:buFont typeface="Arial" panose="020B0604020202020204" pitchFamily="34" charset="0"/>
              <a:buChar char="•"/>
            </a:pPr>
            <a:r>
              <a:rPr lang="es-MX" sz="1400" dirty="0">
                <a:latin typeface="Myriad Pro Light"/>
              </a:rPr>
              <a:t>Las especificaciones de requerimiento (ERS)</a:t>
            </a:r>
            <a:endParaRPr lang="en-US" sz="1400" dirty="0">
              <a:latin typeface="Myriad Pro Light"/>
            </a:endParaRPr>
          </a:p>
          <a:p>
            <a:pPr algn="just"/>
            <a:r>
              <a:rPr lang="es-MX" sz="1400" dirty="0">
                <a:latin typeface="Myriad Pro Light"/>
              </a:rPr>
              <a:t> </a:t>
            </a:r>
            <a:endParaRPr lang="en-US" sz="1400" dirty="0">
              <a:latin typeface="Myriad Pro Light"/>
            </a:endParaRPr>
          </a:p>
          <a:p>
            <a:pPr algn="just"/>
            <a:r>
              <a:rPr lang="es-ES_tradnl" sz="1400" dirty="0">
                <a:latin typeface="Myriad Pro Light"/>
              </a:rPr>
              <a:t>Para identificar el cambio se deberá hacer un comparativo de la solicitud del cliente con los documentos antes descritos.</a:t>
            </a:r>
            <a:endParaRPr lang="en-US" sz="1400" dirty="0">
              <a:latin typeface="Myriad Pro Light"/>
            </a:endParaRPr>
          </a:p>
          <a:p>
            <a:pPr algn="just"/>
            <a:endParaRPr lang="es-MX" sz="1400" dirty="0">
              <a:latin typeface="Myriad Pro Light"/>
            </a:endParaRPr>
          </a:p>
        </p:txBody>
      </p:sp>
      <p:sp>
        <p:nvSpPr>
          <p:cNvPr id="79" name="CuadroTexto 78"/>
          <p:cNvSpPr txBox="1"/>
          <p:nvPr/>
        </p:nvSpPr>
        <p:spPr>
          <a:xfrm>
            <a:off x="555457" y="3736201"/>
            <a:ext cx="4734372" cy="307777"/>
          </a:xfrm>
          <a:prstGeom prst="rect">
            <a:avLst/>
          </a:prstGeom>
          <a:noFill/>
        </p:spPr>
        <p:txBody>
          <a:bodyPr wrap="square" rtlCol="0">
            <a:spAutoFit/>
          </a:bodyPr>
          <a:lstStyle/>
          <a:p>
            <a:pPr algn="just"/>
            <a:r>
              <a:rPr lang="es-MX" sz="1400" dirty="0" smtClean="0">
                <a:latin typeface="Myriad Pro Light"/>
              </a:rPr>
              <a:t>2. Analizar, estimar esfuerzos y definir impacto.</a:t>
            </a:r>
            <a:endParaRPr lang="es-MX" sz="1400" dirty="0">
              <a:latin typeface="Myriad Pro Light"/>
            </a:endParaRPr>
          </a:p>
        </p:txBody>
      </p:sp>
      <p:grpSp>
        <p:nvGrpSpPr>
          <p:cNvPr id="19" name="Grupo 18"/>
          <p:cNvGrpSpPr/>
          <p:nvPr/>
        </p:nvGrpSpPr>
        <p:grpSpPr>
          <a:xfrm>
            <a:off x="385486" y="4392563"/>
            <a:ext cx="7920880" cy="1384995"/>
            <a:chOff x="539552" y="4457652"/>
            <a:chExt cx="7920880" cy="1384995"/>
          </a:xfrm>
        </p:grpSpPr>
        <p:sp>
          <p:nvSpPr>
            <p:cNvPr id="80" name="CuadroTexto 79"/>
            <p:cNvSpPr txBox="1"/>
            <p:nvPr/>
          </p:nvSpPr>
          <p:spPr>
            <a:xfrm>
              <a:off x="539552" y="4457652"/>
              <a:ext cx="7920880" cy="1384995"/>
            </a:xfrm>
            <a:prstGeom prst="rect">
              <a:avLst/>
            </a:prstGeom>
            <a:noFill/>
          </p:spPr>
          <p:txBody>
            <a:bodyPr wrap="square" rtlCol="0">
              <a:spAutoFit/>
            </a:bodyPr>
            <a:lstStyle/>
            <a:p>
              <a:pPr algn="just"/>
              <a:r>
                <a:rPr lang="es-MX" sz="1400" dirty="0" smtClean="0">
                  <a:latin typeface="Myriad Pro Light"/>
                </a:rPr>
                <a:t>2. </a:t>
              </a:r>
              <a:r>
                <a:rPr lang="es-ES_tradnl" sz="1400" dirty="0">
                  <a:latin typeface="Myriad Pro Light"/>
                </a:rPr>
                <a:t>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o Project Manager analizará el impacto en tiempos de entrega y el </a:t>
              </a:r>
              <a:r>
                <a:rPr lang="es-ES_tradnl" sz="1400" dirty="0" err="1">
                  <a:latin typeface="Myriad Pro Light"/>
                </a:rPr>
                <a:t>Account</a:t>
              </a:r>
              <a:r>
                <a:rPr lang="es-ES_tradnl" sz="1400" dirty="0">
                  <a:latin typeface="Myriad Pro Light"/>
                </a:rPr>
                <a:t> Manager analizará el impacto en costos del proyecto. Así mismo las estimaciones se realizarán en base al cambio considerado (Ver Proceso de Preventa fase estimar esfuerzos iniciales), si estas estimaciones afectan al plan se elaborará el control de cambios y se registrará en bitácora.</a:t>
              </a:r>
              <a:endParaRPr lang="en-US" sz="1400" dirty="0">
                <a:latin typeface="Myriad Pro Light"/>
              </a:endParaRPr>
            </a:p>
            <a:p>
              <a:pPr algn="just"/>
              <a:endParaRPr lang="es-MX" sz="1400" dirty="0">
                <a:latin typeface="Myriad Pro Light"/>
              </a:endParaRPr>
            </a:p>
          </p:txBody>
        </p:sp>
        <p:pic>
          <p:nvPicPr>
            <p:cNvPr id="18" name="Imagen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031" y="5156282"/>
              <a:ext cx="295275" cy="333375"/>
            </a:xfrm>
            <a:prstGeom prst="rect">
              <a:avLst/>
            </a:prstGeom>
          </p:spPr>
        </p:pic>
      </p:grpSp>
      <p:sp>
        <p:nvSpPr>
          <p:cNvPr id="81" name="CuadroTexto 80"/>
          <p:cNvSpPr txBox="1"/>
          <p:nvPr/>
        </p:nvSpPr>
        <p:spPr>
          <a:xfrm>
            <a:off x="555457" y="3776572"/>
            <a:ext cx="4734372" cy="307777"/>
          </a:xfrm>
          <a:prstGeom prst="rect">
            <a:avLst/>
          </a:prstGeom>
          <a:noFill/>
        </p:spPr>
        <p:txBody>
          <a:bodyPr wrap="square" rtlCol="0">
            <a:spAutoFit/>
          </a:bodyPr>
          <a:lstStyle/>
          <a:p>
            <a:pPr algn="just"/>
            <a:r>
              <a:rPr lang="es-MX" sz="1400" dirty="0">
                <a:latin typeface="Myriad Pro Light"/>
              </a:rPr>
              <a:t>3</a:t>
            </a:r>
            <a:r>
              <a:rPr lang="es-MX" sz="1400" dirty="0" smtClean="0">
                <a:latin typeface="Myriad Pro Light"/>
              </a:rPr>
              <a:t>. Elaborar Control de Cambios.</a:t>
            </a:r>
            <a:endParaRPr lang="es-MX" sz="1400" dirty="0">
              <a:latin typeface="Myriad Pro Light"/>
            </a:endParaRPr>
          </a:p>
        </p:txBody>
      </p:sp>
      <p:grpSp>
        <p:nvGrpSpPr>
          <p:cNvPr id="21" name="Grupo 20"/>
          <p:cNvGrpSpPr/>
          <p:nvPr/>
        </p:nvGrpSpPr>
        <p:grpSpPr>
          <a:xfrm>
            <a:off x="406545" y="4328949"/>
            <a:ext cx="8136904" cy="594985"/>
            <a:chOff x="539552" y="4306609"/>
            <a:chExt cx="8136904" cy="594985"/>
          </a:xfrm>
        </p:grpSpPr>
        <p:sp>
          <p:nvSpPr>
            <p:cNvPr id="82" name="CuadroTexto 81"/>
            <p:cNvSpPr txBox="1"/>
            <p:nvPr/>
          </p:nvSpPr>
          <p:spPr>
            <a:xfrm>
              <a:off x="539552" y="4306609"/>
              <a:ext cx="8136904" cy="523220"/>
            </a:xfrm>
            <a:prstGeom prst="rect">
              <a:avLst/>
            </a:prstGeom>
            <a:noFill/>
          </p:spPr>
          <p:txBody>
            <a:bodyPr wrap="square" rtlCol="0">
              <a:spAutoFit/>
            </a:bodyPr>
            <a:lstStyle/>
            <a:p>
              <a:pPr algn="just"/>
              <a:r>
                <a:rPr lang="es-MX" sz="1400" dirty="0">
                  <a:latin typeface="Myriad Pro Light"/>
                </a:rPr>
                <a:t>3</a:t>
              </a:r>
              <a:r>
                <a:rPr lang="es-MX" sz="1400" dirty="0" smtClean="0">
                  <a:latin typeface="Myriad Pro Light"/>
                </a:rPr>
                <a:t>.</a:t>
              </a:r>
              <a:r>
                <a:rPr lang="es-ES_tradnl" sz="1400" dirty="0">
                  <a:latin typeface="Myriad Pro Light"/>
                </a:rPr>
                <a:t> Una vez identificado el cambio y las fechas afectadas,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o Project Manager  deberá elaborar el  control del cambio </a:t>
              </a:r>
              <a:r>
                <a:rPr lang="es-ES_tradnl" sz="1400" dirty="0" smtClean="0">
                  <a:latin typeface="Myriad Pro Light"/>
                </a:rPr>
                <a:t>(FO-DE-029).</a:t>
              </a:r>
              <a:endParaRPr lang="en-US" sz="1400" dirty="0">
                <a:latin typeface="Myriad Pro Light"/>
              </a:endParaRPr>
            </a:p>
          </p:txBody>
        </p:sp>
        <p:pic>
          <p:nvPicPr>
            <p:cNvPr id="20" name="Imagen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188" y="4568219"/>
              <a:ext cx="295275" cy="333375"/>
            </a:xfrm>
            <a:prstGeom prst="rect">
              <a:avLst/>
            </a:prstGeom>
          </p:spPr>
        </p:pic>
      </p:grpSp>
      <p:sp>
        <p:nvSpPr>
          <p:cNvPr id="83" name="CuadroTexto 82"/>
          <p:cNvSpPr txBox="1"/>
          <p:nvPr/>
        </p:nvSpPr>
        <p:spPr>
          <a:xfrm>
            <a:off x="555457" y="3759624"/>
            <a:ext cx="4734372" cy="307777"/>
          </a:xfrm>
          <a:prstGeom prst="rect">
            <a:avLst/>
          </a:prstGeom>
          <a:noFill/>
        </p:spPr>
        <p:txBody>
          <a:bodyPr wrap="square" rtlCol="0">
            <a:spAutoFit/>
          </a:bodyPr>
          <a:lstStyle/>
          <a:p>
            <a:pPr algn="just"/>
            <a:r>
              <a:rPr lang="es-MX" sz="1400" dirty="0" smtClean="0">
                <a:latin typeface="Myriad Pro Light"/>
              </a:rPr>
              <a:t>4. Registrar en bitácora. </a:t>
            </a:r>
            <a:endParaRPr lang="es-MX" sz="1400" dirty="0">
              <a:latin typeface="Myriad Pro Light"/>
            </a:endParaRPr>
          </a:p>
        </p:txBody>
      </p:sp>
      <p:grpSp>
        <p:nvGrpSpPr>
          <p:cNvPr id="36" name="Grupo 35"/>
          <p:cNvGrpSpPr/>
          <p:nvPr/>
        </p:nvGrpSpPr>
        <p:grpSpPr>
          <a:xfrm>
            <a:off x="504151" y="4389887"/>
            <a:ext cx="7920880" cy="738664"/>
            <a:chOff x="467544" y="4446303"/>
            <a:chExt cx="7920880" cy="738664"/>
          </a:xfrm>
        </p:grpSpPr>
        <p:sp>
          <p:nvSpPr>
            <p:cNvPr id="84" name="CuadroTexto 83"/>
            <p:cNvSpPr txBox="1"/>
            <p:nvPr/>
          </p:nvSpPr>
          <p:spPr>
            <a:xfrm>
              <a:off x="467544" y="4446303"/>
              <a:ext cx="7920880" cy="738664"/>
            </a:xfrm>
            <a:prstGeom prst="rect">
              <a:avLst/>
            </a:prstGeom>
            <a:noFill/>
          </p:spPr>
          <p:txBody>
            <a:bodyPr wrap="square" rtlCol="0">
              <a:spAutoFit/>
            </a:bodyPr>
            <a:lstStyle/>
            <a:p>
              <a:pPr algn="just"/>
              <a:r>
                <a:rPr lang="es-MX" sz="1400" dirty="0" smtClean="0">
                  <a:latin typeface="Myriad Pro Light"/>
                </a:rPr>
                <a:t>4.</a:t>
              </a:r>
              <a:r>
                <a:rPr lang="es-ES_tradnl" sz="1400" dirty="0">
                  <a:latin typeface="Myriad Pro Light"/>
                </a:rPr>
                <a:t> En caso de afectaciones al plan,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o Project Manager es el responsable de registrar el control de cambio </a:t>
              </a:r>
              <a:r>
                <a:rPr lang="es-ES_tradnl" sz="1400" dirty="0" smtClean="0">
                  <a:latin typeface="Myriad Pro Light"/>
                </a:rPr>
                <a:t>en la bitácora </a:t>
              </a:r>
              <a:r>
                <a:rPr lang="en-US" sz="1400" dirty="0" smtClean="0">
                  <a:latin typeface="Myriad Pro Light"/>
                </a:rPr>
                <a:t>de control de </a:t>
              </a:r>
              <a:r>
                <a:rPr lang="es-MX" sz="1400" dirty="0" smtClean="0">
                  <a:latin typeface="Myriad Pro Light"/>
                </a:rPr>
                <a:t>cambios</a:t>
              </a:r>
              <a:r>
                <a:rPr lang="en-US" sz="1400" dirty="0" smtClean="0">
                  <a:latin typeface="Myriad Pro Light"/>
                </a:rPr>
                <a:t> del Proyecto.</a:t>
              </a:r>
              <a:endParaRPr lang="en-US" sz="1400" dirty="0">
                <a:latin typeface="Myriad Pro Light"/>
              </a:endParaRPr>
            </a:p>
            <a:p>
              <a:pPr algn="just"/>
              <a:r>
                <a:rPr lang="es-MX" sz="1400" dirty="0" smtClean="0">
                  <a:latin typeface="Myriad Pro Light"/>
                </a:rPr>
                <a:t>. </a:t>
              </a:r>
              <a:endParaRPr lang="es-MX" sz="1400" dirty="0">
                <a:latin typeface="Myriad Pro Light"/>
              </a:endParaRPr>
            </a:p>
          </p:txBody>
        </p:sp>
        <p:pic>
          <p:nvPicPr>
            <p:cNvPr id="32" name="Imagen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438" y="4746848"/>
              <a:ext cx="295275" cy="333375"/>
            </a:xfrm>
            <a:prstGeom prst="rect">
              <a:avLst/>
            </a:prstGeom>
          </p:spPr>
        </p:pic>
      </p:grpSp>
      <p:sp>
        <p:nvSpPr>
          <p:cNvPr id="85" name="CuadroTexto 84"/>
          <p:cNvSpPr txBox="1"/>
          <p:nvPr/>
        </p:nvSpPr>
        <p:spPr>
          <a:xfrm>
            <a:off x="604678" y="3748489"/>
            <a:ext cx="4734372" cy="307777"/>
          </a:xfrm>
          <a:prstGeom prst="rect">
            <a:avLst/>
          </a:prstGeom>
          <a:noFill/>
        </p:spPr>
        <p:txBody>
          <a:bodyPr wrap="square" rtlCol="0">
            <a:spAutoFit/>
          </a:bodyPr>
          <a:lstStyle/>
          <a:p>
            <a:pPr algn="just"/>
            <a:r>
              <a:rPr lang="es-MX" sz="1400" dirty="0">
                <a:latin typeface="Myriad Pro Light"/>
              </a:rPr>
              <a:t>5</a:t>
            </a:r>
            <a:r>
              <a:rPr lang="es-MX" sz="1400" dirty="0" smtClean="0">
                <a:latin typeface="Myriad Pro Light"/>
              </a:rPr>
              <a:t>. Generar JIRA.</a:t>
            </a:r>
            <a:endParaRPr lang="es-MX" sz="1400" dirty="0">
              <a:latin typeface="Myriad Pro Light"/>
            </a:endParaRPr>
          </a:p>
        </p:txBody>
      </p:sp>
      <p:sp>
        <p:nvSpPr>
          <p:cNvPr id="86" name="CuadroTexto 85"/>
          <p:cNvSpPr txBox="1"/>
          <p:nvPr/>
        </p:nvSpPr>
        <p:spPr>
          <a:xfrm>
            <a:off x="486159" y="4357476"/>
            <a:ext cx="7435874" cy="738664"/>
          </a:xfrm>
          <a:prstGeom prst="rect">
            <a:avLst/>
          </a:prstGeom>
          <a:noFill/>
        </p:spPr>
        <p:txBody>
          <a:bodyPr wrap="square" rtlCol="0">
            <a:spAutoFit/>
          </a:bodyPr>
          <a:lstStyle/>
          <a:p>
            <a:pPr algn="just"/>
            <a:r>
              <a:rPr lang="es-MX" sz="1400" dirty="0">
                <a:latin typeface="Myriad Pro Light"/>
              </a:rPr>
              <a:t>5</a:t>
            </a:r>
            <a:r>
              <a:rPr lang="es-MX" sz="1400" dirty="0" smtClean="0">
                <a:latin typeface="Myriad Pro Light"/>
              </a:rPr>
              <a:t>. </a:t>
            </a:r>
            <a:r>
              <a:rPr lang="es-ES_tradnl" sz="1400" dirty="0">
                <a:latin typeface="Myriad Pro Light"/>
              </a:rPr>
              <a:t>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creará el proyecto en JIRA, utilizando la clave y nombre  del proyecto que se dio en el Control de Cambios, así mismo este JIRA tomará un estatus de  </a:t>
            </a:r>
            <a:r>
              <a:rPr lang="es-ES_tradnl" sz="1400" dirty="0" smtClean="0">
                <a:latin typeface="Myriad Pro Light"/>
              </a:rPr>
              <a:t>OPEN.</a:t>
            </a:r>
            <a:endParaRPr lang="en-US" sz="1400" dirty="0">
              <a:latin typeface="Myriad Pro Light"/>
            </a:endParaRPr>
          </a:p>
        </p:txBody>
      </p:sp>
      <p:sp>
        <p:nvSpPr>
          <p:cNvPr id="87" name="CuadroTexto 86"/>
          <p:cNvSpPr txBox="1"/>
          <p:nvPr/>
        </p:nvSpPr>
        <p:spPr>
          <a:xfrm>
            <a:off x="660932" y="3735730"/>
            <a:ext cx="4734372" cy="307777"/>
          </a:xfrm>
          <a:prstGeom prst="rect">
            <a:avLst/>
          </a:prstGeom>
          <a:noFill/>
        </p:spPr>
        <p:txBody>
          <a:bodyPr wrap="square" rtlCol="0">
            <a:spAutoFit/>
          </a:bodyPr>
          <a:lstStyle/>
          <a:p>
            <a:pPr algn="just"/>
            <a:r>
              <a:rPr lang="es-MX" sz="1400" dirty="0" smtClean="0">
                <a:latin typeface="Myriad Pro Light"/>
              </a:rPr>
              <a:t>6. Tramitar Autorización. </a:t>
            </a:r>
            <a:endParaRPr lang="es-MX" sz="1400" dirty="0">
              <a:latin typeface="Myriad Pro Light"/>
            </a:endParaRPr>
          </a:p>
        </p:txBody>
      </p:sp>
      <p:sp>
        <p:nvSpPr>
          <p:cNvPr id="40" name="CuadroTexto 39"/>
          <p:cNvSpPr txBox="1"/>
          <p:nvPr/>
        </p:nvSpPr>
        <p:spPr>
          <a:xfrm>
            <a:off x="332512" y="4328349"/>
            <a:ext cx="8250957" cy="1015663"/>
          </a:xfrm>
          <a:prstGeom prst="rect">
            <a:avLst/>
          </a:prstGeom>
          <a:noFill/>
        </p:spPr>
        <p:txBody>
          <a:bodyPr wrap="square" rtlCol="0">
            <a:spAutoFit/>
          </a:bodyPr>
          <a:lstStyle/>
          <a:p>
            <a:pPr algn="just"/>
            <a:r>
              <a:rPr lang="es-ES_tradnl" sz="1400" dirty="0" smtClean="0">
                <a:latin typeface="Myriad Pro Light"/>
              </a:rPr>
              <a:t>6. De </a:t>
            </a:r>
            <a:r>
              <a:rPr lang="es-ES_tradnl" sz="1400" dirty="0">
                <a:latin typeface="Myriad Pro Light"/>
              </a:rPr>
              <a:t>acuerdo con las políticas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o Project Manager,  tramitará la autorización de control de cambios (Ver la política de control de cambios para ver más información de proceso de autorización), si el cambio es interno, lo autoriza el </a:t>
            </a:r>
            <a:r>
              <a:rPr lang="es-ES_tradnl" sz="1400" dirty="0" err="1">
                <a:latin typeface="Myriad Pro Light"/>
              </a:rPr>
              <a:t>Chief</a:t>
            </a:r>
            <a:r>
              <a:rPr lang="es-ES_tradnl" sz="1400" dirty="0">
                <a:latin typeface="Myriad Pro Light"/>
              </a:rPr>
              <a:t> </a:t>
            </a:r>
            <a:r>
              <a:rPr lang="es-ES_tradnl" sz="1400" dirty="0" err="1">
                <a:latin typeface="Myriad Pro Light"/>
              </a:rPr>
              <a:t>information</a:t>
            </a:r>
            <a:r>
              <a:rPr lang="es-ES_tradnl" sz="1400" dirty="0">
                <a:latin typeface="Myriad Pro Light"/>
              </a:rPr>
              <a:t> </a:t>
            </a:r>
            <a:r>
              <a:rPr lang="es-ES_tradnl" sz="1400" dirty="0" err="1">
                <a:latin typeface="Myriad Pro Light"/>
              </a:rPr>
              <a:t>Officer</a:t>
            </a:r>
            <a:r>
              <a:rPr lang="es-ES_tradnl" sz="1400" dirty="0">
                <a:latin typeface="Myriad Pro Light"/>
              </a:rPr>
              <a:t>. </a:t>
            </a:r>
            <a:endParaRPr lang="en-US" sz="1400" dirty="0">
              <a:latin typeface="Myriad Pro Light"/>
            </a:endParaRPr>
          </a:p>
          <a:p>
            <a:pPr algn="just"/>
            <a:endParaRPr lang="en-US" dirty="0"/>
          </a:p>
        </p:txBody>
      </p:sp>
      <p:sp>
        <p:nvSpPr>
          <p:cNvPr id="88" name="CuadroTexto 87"/>
          <p:cNvSpPr txBox="1"/>
          <p:nvPr/>
        </p:nvSpPr>
        <p:spPr>
          <a:xfrm>
            <a:off x="640418" y="3760154"/>
            <a:ext cx="4734372" cy="307777"/>
          </a:xfrm>
          <a:prstGeom prst="rect">
            <a:avLst/>
          </a:prstGeom>
          <a:noFill/>
        </p:spPr>
        <p:txBody>
          <a:bodyPr wrap="square" rtlCol="0">
            <a:spAutoFit/>
          </a:bodyPr>
          <a:lstStyle/>
          <a:p>
            <a:pPr algn="just"/>
            <a:r>
              <a:rPr lang="es-MX" sz="1400" dirty="0" smtClean="0">
                <a:latin typeface="Myriad Pro Light"/>
              </a:rPr>
              <a:t>7. Negociar Cambio con el Cliente. </a:t>
            </a:r>
            <a:endParaRPr lang="es-MX" sz="1400" dirty="0">
              <a:latin typeface="Myriad Pro Light"/>
            </a:endParaRPr>
          </a:p>
        </p:txBody>
      </p:sp>
      <p:sp>
        <p:nvSpPr>
          <p:cNvPr id="89" name="CuadroTexto 88"/>
          <p:cNvSpPr txBox="1"/>
          <p:nvPr/>
        </p:nvSpPr>
        <p:spPr>
          <a:xfrm>
            <a:off x="277609" y="4781360"/>
            <a:ext cx="7723906" cy="738664"/>
          </a:xfrm>
          <a:prstGeom prst="rect">
            <a:avLst/>
          </a:prstGeom>
          <a:noFill/>
        </p:spPr>
        <p:txBody>
          <a:bodyPr wrap="square" rtlCol="0">
            <a:spAutoFit/>
          </a:bodyPr>
          <a:lstStyle/>
          <a:p>
            <a:pPr algn="just"/>
            <a:r>
              <a:rPr lang="es-MX" sz="1400" dirty="0" smtClean="0">
                <a:latin typeface="Myriad Pro Light"/>
              </a:rPr>
              <a:t>7. </a:t>
            </a:r>
            <a:r>
              <a:rPr lang="es-ES_tradnl" sz="1400" dirty="0">
                <a:latin typeface="Myriad Pro Light"/>
              </a:rPr>
              <a:t>En esta actividad el </a:t>
            </a:r>
            <a:r>
              <a:rPr lang="es-ES_tradnl" sz="1400" dirty="0" err="1">
                <a:latin typeface="Myriad Pro Light"/>
              </a:rPr>
              <a:t>Account</a:t>
            </a:r>
            <a:r>
              <a:rPr lang="es-ES_tradnl" sz="1400" dirty="0">
                <a:latin typeface="Myriad Pro Light"/>
              </a:rPr>
              <a:t> Manager es el responsable de negociar con el cliente las estimaciones de esfuerzos necesarias, aquí se establece si acepta el costo adicional o no. </a:t>
            </a:r>
            <a:endParaRPr lang="en-US" sz="1400" dirty="0">
              <a:latin typeface="Myriad Pro Light"/>
            </a:endParaRPr>
          </a:p>
          <a:p>
            <a:pPr algn="just"/>
            <a:endParaRPr lang="es-MX" sz="1400" dirty="0">
              <a:latin typeface="Myriad Pro Light"/>
            </a:endParaRPr>
          </a:p>
        </p:txBody>
      </p:sp>
      <p:sp>
        <p:nvSpPr>
          <p:cNvPr id="90" name="CuadroTexto 89"/>
          <p:cNvSpPr txBox="1"/>
          <p:nvPr/>
        </p:nvSpPr>
        <p:spPr>
          <a:xfrm>
            <a:off x="673899" y="3740716"/>
            <a:ext cx="4734372" cy="307777"/>
          </a:xfrm>
          <a:prstGeom prst="rect">
            <a:avLst/>
          </a:prstGeom>
          <a:noFill/>
        </p:spPr>
        <p:txBody>
          <a:bodyPr wrap="square" rtlCol="0">
            <a:spAutoFit/>
          </a:bodyPr>
          <a:lstStyle/>
          <a:p>
            <a:pPr algn="just"/>
            <a:r>
              <a:rPr lang="es-MX" sz="1400" dirty="0">
                <a:latin typeface="Myriad Pro Light"/>
              </a:rPr>
              <a:t>8</a:t>
            </a:r>
            <a:r>
              <a:rPr lang="es-MX" sz="1400" dirty="0" smtClean="0">
                <a:latin typeface="Myriad Pro Light"/>
              </a:rPr>
              <a:t>. Proceso de Facturación. </a:t>
            </a:r>
            <a:endParaRPr lang="es-MX" sz="1400" dirty="0">
              <a:latin typeface="Myriad Pro Light"/>
            </a:endParaRPr>
          </a:p>
        </p:txBody>
      </p:sp>
      <p:sp>
        <p:nvSpPr>
          <p:cNvPr id="91" name="CuadroTexto 90"/>
          <p:cNvSpPr txBox="1"/>
          <p:nvPr/>
        </p:nvSpPr>
        <p:spPr>
          <a:xfrm>
            <a:off x="453032" y="4340051"/>
            <a:ext cx="7776864" cy="523220"/>
          </a:xfrm>
          <a:prstGeom prst="rect">
            <a:avLst/>
          </a:prstGeom>
          <a:noFill/>
        </p:spPr>
        <p:txBody>
          <a:bodyPr wrap="square" rtlCol="0">
            <a:spAutoFit/>
          </a:bodyPr>
          <a:lstStyle/>
          <a:p>
            <a:pPr algn="just"/>
            <a:r>
              <a:rPr lang="es-MX" sz="1400" dirty="0">
                <a:latin typeface="Myriad Pro Light"/>
              </a:rPr>
              <a:t>8</a:t>
            </a:r>
            <a:r>
              <a:rPr lang="es-MX" sz="1400" dirty="0" smtClean="0">
                <a:latin typeface="Myriad Pro Light"/>
              </a:rPr>
              <a:t>. </a:t>
            </a:r>
            <a:r>
              <a:rPr lang="es-MX" sz="1400" dirty="0">
                <a:latin typeface="Myriad Pro Light"/>
              </a:rPr>
              <a:t>En esta fase se realizará el proceso de facturación, este no es un proceso del área de desarrollo</a:t>
            </a:r>
            <a:r>
              <a:rPr lang="es-MX" sz="1400" dirty="0" smtClean="0">
                <a:latin typeface="Myriad Pro Light"/>
              </a:rPr>
              <a:t>. </a:t>
            </a:r>
            <a:endParaRPr lang="es-MX" sz="1400" dirty="0">
              <a:latin typeface="Myriad Pro Light"/>
            </a:endParaRPr>
          </a:p>
        </p:txBody>
      </p:sp>
      <p:sp>
        <p:nvSpPr>
          <p:cNvPr id="92" name="CuadroTexto 91"/>
          <p:cNvSpPr txBox="1"/>
          <p:nvPr/>
        </p:nvSpPr>
        <p:spPr>
          <a:xfrm>
            <a:off x="692493" y="3756428"/>
            <a:ext cx="4734372" cy="307777"/>
          </a:xfrm>
          <a:prstGeom prst="rect">
            <a:avLst/>
          </a:prstGeom>
          <a:noFill/>
        </p:spPr>
        <p:txBody>
          <a:bodyPr wrap="square" rtlCol="0">
            <a:spAutoFit/>
          </a:bodyPr>
          <a:lstStyle/>
          <a:p>
            <a:pPr algn="just"/>
            <a:r>
              <a:rPr lang="es-MX" sz="1400" dirty="0" smtClean="0">
                <a:latin typeface="Myriad Pro Light"/>
              </a:rPr>
              <a:t>9. </a:t>
            </a:r>
            <a:r>
              <a:rPr lang="en-US" sz="1400" dirty="0" err="1">
                <a:latin typeface="Myriad Pro Light"/>
              </a:rPr>
              <a:t>Informar</a:t>
            </a:r>
            <a:r>
              <a:rPr lang="en-US" sz="1400" dirty="0">
                <a:latin typeface="Myriad Pro Light"/>
              </a:rPr>
              <a:t> a Project Manager</a:t>
            </a:r>
            <a:r>
              <a:rPr lang="es-MX" sz="1400" dirty="0" smtClean="0">
                <a:latin typeface="Myriad Pro Light"/>
              </a:rPr>
              <a:t>. </a:t>
            </a:r>
            <a:endParaRPr lang="es-MX" sz="1400" dirty="0">
              <a:latin typeface="Myriad Pro Light"/>
            </a:endParaRPr>
          </a:p>
        </p:txBody>
      </p:sp>
      <p:sp>
        <p:nvSpPr>
          <p:cNvPr id="93" name="CuadroTexto 92"/>
          <p:cNvSpPr txBox="1"/>
          <p:nvPr/>
        </p:nvSpPr>
        <p:spPr>
          <a:xfrm>
            <a:off x="371489" y="4287376"/>
            <a:ext cx="8356058" cy="1169551"/>
          </a:xfrm>
          <a:prstGeom prst="rect">
            <a:avLst/>
          </a:prstGeom>
          <a:noFill/>
        </p:spPr>
        <p:txBody>
          <a:bodyPr wrap="square" rtlCol="0">
            <a:spAutoFit/>
          </a:bodyPr>
          <a:lstStyle/>
          <a:p>
            <a:pPr algn="just"/>
            <a:r>
              <a:rPr lang="es-MX" sz="1400" dirty="0" smtClean="0">
                <a:latin typeface="Myriad Pro Light"/>
              </a:rPr>
              <a:t>9. </a:t>
            </a:r>
            <a:r>
              <a:rPr lang="es-ES_tradnl" sz="1400" dirty="0">
                <a:latin typeface="Myriad Pro Light"/>
              </a:rPr>
              <a:t>Una vez que se negoció con el cliente, el </a:t>
            </a:r>
            <a:r>
              <a:rPr lang="es-ES_tradnl" sz="1400" dirty="0" err="1">
                <a:latin typeface="Myriad Pro Light"/>
              </a:rPr>
              <a:t>Account</a:t>
            </a:r>
            <a:r>
              <a:rPr lang="es-ES_tradnl" sz="1400" dirty="0">
                <a:latin typeface="Myriad Pro Light"/>
              </a:rPr>
              <a:t> Manager  informa al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y al Project Manager que el cliente acepto el control de cambios, esto por medio de un correo electrónico.  Así mismo se registrará esta aceptación en el control de cambios. En caso de ser un cambio interno, el </a:t>
            </a:r>
            <a:r>
              <a:rPr lang="es-ES_tradnl" sz="1400" dirty="0" err="1">
                <a:latin typeface="Myriad Pro Light"/>
              </a:rPr>
              <a:t>Chief</a:t>
            </a:r>
            <a:r>
              <a:rPr lang="es-ES_tradnl" sz="1400" dirty="0">
                <a:latin typeface="Myriad Pro Light"/>
              </a:rPr>
              <a:t> </a:t>
            </a:r>
            <a:r>
              <a:rPr lang="es-ES_tradnl" sz="1400" dirty="0" err="1">
                <a:latin typeface="Myriad Pro Light"/>
              </a:rPr>
              <a:t>Information</a:t>
            </a:r>
            <a:r>
              <a:rPr lang="es-ES_tradnl" sz="1400" dirty="0">
                <a:latin typeface="Myriad Pro Light"/>
              </a:rPr>
              <a:t> </a:t>
            </a:r>
            <a:r>
              <a:rPr lang="es-ES_tradnl" sz="1400" dirty="0" err="1">
                <a:latin typeface="Myriad Pro Light"/>
              </a:rPr>
              <a:t>Officer</a:t>
            </a:r>
            <a:r>
              <a:rPr lang="es-ES_tradnl" sz="1400" dirty="0">
                <a:latin typeface="Myriad Pro Light"/>
              </a:rPr>
              <a:t> informara al Project Manager y/o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del cambio aceptado.  </a:t>
            </a:r>
            <a:endParaRPr lang="en-US" sz="1400" dirty="0">
              <a:latin typeface="Myriad Pro Light"/>
            </a:endParaRPr>
          </a:p>
        </p:txBody>
      </p:sp>
      <p:sp>
        <p:nvSpPr>
          <p:cNvPr id="94" name="CuadroTexto 93"/>
          <p:cNvSpPr txBox="1"/>
          <p:nvPr/>
        </p:nvSpPr>
        <p:spPr>
          <a:xfrm>
            <a:off x="585613" y="3778098"/>
            <a:ext cx="7189844" cy="307777"/>
          </a:xfrm>
          <a:prstGeom prst="rect">
            <a:avLst/>
          </a:prstGeom>
          <a:noFill/>
        </p:spPr>
        <p:txBody>
          <a:bodyPr wrap="square" rtlCol="0">
            <a:spAutoFit/>
          </a:bodyPr>
          <a:lstStyle/>
          <a:p>
            <a:pPr algn="just"/>
            <a:r>
              <a:rPr lang="es-MX" sz="1400" dirty="0" smtClean="0">
                <a:latin typeface="Myriad Pro Light"/>
              </a:rPr>
              <a:t>10. Revisar Control de Cambios con los involucrados y actualizar plan integral de trabajo </a:t>
            </a:r>
            <a:endParaRPr lang="es-MX" sz="1400" dirty="0">
              <a:latin typeface="Myriad Pro Light"/>
            </a:endParaRPr>
          </a:p>
        </p:txBody>
      </p:sp>
      <p:sp>
        <p:nvSpPr>
          <p:cNvPr id="95" name="CuadroTexto 94"/>
          <p:cNvSpPr txBox="1"/>
          <p:nvPr/>
        </p:nvSpPr>
        <p:spPr>
          <a:xfrm>
            <a:off x="347855" y="4373882"/>
            <a:ext cx="7189844" cy="1169551"/>
          </a:xfrm>
          <a:prstGeom prst="rect">
            <a:avLst/>
          </a:prstGeom>
          <a:noFill/>
        </p:spPr>
        <p:txBody>
          <a:bodyPr wrap="square" rtlCol="0">
            <a:spAutoFit/>
          </a:bodyPr>
          <a:lstStyle/>
          <a:p>
            <a:pPr algn="just"/>
            <a:r>
              <a:rPr lang="es-MX" sz="1400" dirty="0" smtClean="0">
                <a:latin typeface="Myriad Pro Light"/>
              </a:rPr>
              <a:t>10. </a:t>
            </a:r>
            <a:r>
              <a:rPr lang="es-ES_tradnl" sz="1400" dirty="0">
                <a:latin typeface="Myriad Pro Light"/>
              </a:rPr>
              <a:t>El Project Manager o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una vez que recibió el cambio, le notificará  a los involucrados al proyecto que el control de cambios ha sido aceptado. En caso de ser necesario una actualización en el plan integral de proyecto se registrará en el historial de revisiones del documento.</a:t>
            </a:r>
            <a:endParaRPr lang="en-US" sz="1400" dirty="0">
              <a:latin typeface="Myriad Pro Light"/>
            </a:endParaRPr>
          </a:p>
          <a:p>
            <a:pPr algn="just"/>
            <a:endParaRPr lang="es-MX" sz="1400" dirty="0">
              <a:latin typeface="Myriad Pro Light"/>
            </a:endParaRPr>
          </a:p>
        </p:txBody>
      </p:sp>
      <p:sp>
        <p:nvSpPr>
          <p:cNvPr id="96" name="CuadroTexto 95"/>
          <p:cNvSpPr txBox="1"/>
          <p:nvPr/>
        </p:nvSpPr>
        <p:spPr>
          <a:xfrm>
            <a:off x="595056" y="3760948"/>
            <a:ext cx="7189844" cy="307777"/>
          </a:xfrm>
          <a:prstGeom prst="rect">
            <a:avLst/>
          </a:prstGeom>
          <a:noFill/>
        </p:spPr>
        <p:txBody>
          <a:bodyPr wrap="square" rtlCol="0">
            <a:spAutoFit/>
          </a:bodyPr>
          <a:lstStyle/>
          <a:p>
            <a:pPr algn="just"/>
            <a:r>
              <a:rPr lang="es-MX" sz="1400" dirty="0" smtClean="0">
                <a:latin typeface="Myriad Pro Light"/>
              </a:rPr>
              <a:t>11. Ajustar Documentación. </a:t>
            </a:r>
            <a:endParaRPr lang="es-MX" sz="1400" dirty="0">
              <a:latin typeface="Myriad Pro Light"/>
            </a:endParaRPr>
          </a:p>
        </p:txBody>
      </p:sp>
      <p:sp>
        <p:nvSpPr>
          <p:cNvPr id="97" name="CuadroTexto 96"/>
          <p:cNvSpPr txBox="1"/>
          <p:nvPr/>
        </p:nvSpPr>
        <p:spPr>
          <a:xfrm>
            <a:off x="354910" y="4318251"/>
            <a:ext cx="7189844" cy="954107"/>
          </a:xfrm>
          <a:prstGeom prst="rect">
            <a:avLst/>
          </a:prstGeom>
          <a:noFill/>
        </p:spPr>
        <p:txBody>
          <a:bodyPr wrap="square" rtlCol="0">
            <a:spAutoFit/>
          </a:bodyPr>
          <a:lstStyle/>
          <a:p>
            <a:pPr algn="just"/>
            <a:r>
              <a:rPr lang="es-MX" sz="1400" dirty="0" smtClean="0">
                <a:latin typeface="Myriad Pro Light"/>
              </a:rPr>
              <a:t>11. </a:t>
            </a:r>
            <a:r>
              <a:rPr lang="es-ES_tradnl" sz="1400" dirty="0">
                <a:latin typeface="Myriad Pro Light"/>
              </a:rPr>
              <a:t>Una vez han sido notificados los involucrados, se realizarán las modificaciones necesarias a los artefactos técnicos y administrativos que hayan sido afectados en el cambio. Quedará evidencia en el historial de revisiones de los documentos afectados. </a:t>
            </a:r>
            <a:endParaRPr lang="en-US" sz="1400" dirty="0">
              <a:latin typeface="Myriad Pro Light"/>
            </a:endParaRPr>
          </a:p>
          <a:p>
            <a:pPr algn="just"/>
            <a:r>
              <a:rPr lang="es-MX" sz="1400" dirty="0" smtClean="0">
                <a:latin typeface="Myriad Pro Light"/>
              </a:rPr>
              <a:t>. </a:t>
            </a:r>
            <a:endParaRPr lang="es-MX" sz="1400" dirty="0">
              <a:latin typeface="Myriad Pro Light"/>
            </a:endParaRPr>
          </a:p>
        </p:txBody>
      </p:sp>
      <p:sp>
        <p:nvSpPr>
          <p:cNvPr id="98" name="CuadroTexto 97"/>
          <p:cNvSpPr txBox="1"/>
          <p:nvPr/>
        </p:nvSpPr>
        <p:spPr>
          <a:xfrm>
            <a:off x="576169" y="3732141"/>
            <a:ext cx="7189844" cy="307777"/>
          </a:xfrm>
          <a:prstGeom prst="rect">
            <a:avLst/>
          </a:prstGeom>
          <a:noFill/>
        </p:spPr>
        <p:txBody>
          <a:bodyPr wrap="square" rtlCol="0">
            <a:spAutoFit/>
          </a:bodyPr>
          <a:lstStyle/>
          <a:p>
            <a:r>
              <a:rPr lang="es-MX" sz="1400" dirty="0" smtClean="0">
                <a:latin typeface="Myriad Pro Light"/>
              </a:rPr>
              <a:t>12. Realizar Cambio. </a:t>
            </a:r>
            <a:endParaRPr lang="es-MX" sz="1400" dirty="0">
              <a:latin typeface="Myriad Pro Light"/>
            </a:endParaRPr>
          </a:p>
        </p:txBody>
      </p:sp>
      <p:sp>
        <p:nvSpPr>
          <p:cNvPr id="99" name="CuadroTexto 98"/>
          <p:cNvSpPr txBox="1"/>
          <p:nvPr/>
        </p:nvSpPr>
        <p:spPr>
          <a:xfrm>
            <a:off x="354910" y="4324956"/>
            <a:ext cx="7189844" cy="738664"/>
          </a:xfrm>
          <a:prstGeom prst="rect">
            <a:avLst/>
          </a:prstGeom>
          <a:noFill/>
        </p:spPr>
        <p:txBody>
          <a:bodyPr wrap="square" rtlCol="0">
            <a:spAutoFit/>
          </a:bodyPr>
          <a:lstStyle/>
          <a:p>
            <a:pPr algn="just"/>
            <a:r>
              <a:rPr lang="es-MX" sz="1400" dirty="0" smtClean="0">
                <a:latin typeface="Myriad Pro Light"/>
              </a:rPr>
              <a:t>12. En esta actividad los </a:t>
            </a:r>
            <a:r>
              <a:rPr lang="es-MX" sz="1400" dirty="0" err="1" smtClean="0">
                <a:latin typeface="Myriad Pro Light"/>
              </a:rPr>
              <a:t>Developers</a:t>
            </a:r>
            <a:r>
              <a:rPr lang="es-MX" sz="1400" dirty="0" smtClean="0">
                <a:latin typeface="Myriad Pro Light"/>
              </a:rPr>
              <a:t> asignados al proyecto ejecutaran el cambio correspondiente una vez terminada esta acción, se realizara una revisión por pares del código mediante la lista de verificación o por un software de análisis de código. </a:t>
            </a:r>
            <a:endParaRPr lang="es-MX" sz="1400" dirty="0">
              <a:latin typeface="Myriad Pro Light"/>
            </a:endParaRPr>
          </a:p>
        </p:txBody>
      </p:sp>
      <p:sp>
        <p:nvSpPr>
          <p:cNvPr id="38" name="CuadroTexto 37"/>
          <p:cNvSpPr txBox="1"/>
          <p:nvPr/>
        </p:nvSpPr>
        <p:spPr>
          <a:xfrm>
            <a:off x="551219" y="3756758"/>
            <a:ext cx="7189844" cy="307777"/>
          </a:xfrm>
          <a:prstGeom prst="rect">
            <a:avLst/>
          </a:prstGeom>
          <a:noFill/>
        </p:spPr>
        <p:txBody>
          <a:bodyPr wrap="square" rtlCol="0">
            <a:spAutoFit/>
          </a:bodyPr>
          <a:lstStyle/>
          <a:p>
            <a:r>
              <a:rPr lang="es-MX" sz="1400" dirty="0" smtClean="0">
                <a:latin typeface="Myriad Pro Light"/>
              </a:rPr>
              <a:t>13. Ajustar Cambio. </a:t>
            </a:r>
            <a:endParaRPr lang="es-MX" sz="1400" dirty="0">
              <a:latin typeface="Myriad Pro Light"/>
            </a:endParaRPr>
          </a:p>
        </p:txBody>
      </p:sp>
      <p:sp>
        <p:nvSpPr>
          <p:cNvPr id="39" name="CuadroTexto 38"/>
          <p:cNvSpPr txBox="1"/>
          <p:nvPr/>
        </p:nvSpPr>
        <p:spPr>
          <a:xfrm>
            <a:off x="304225" y="4335328"/>
            <a:ext cx="7189844" cy="738664"/>
          </a:xfrm>
          <a:prstGeom prst="rect">
            <a:avLst/>
          </a:prstGeom>
          <a:noFill/>
        </p:spPr>
        <p:txBody>
          <a:bodyPr wrap="square" rtlCol="0">
            <a:spAutoFit/>
          </a:bodyPr>
          <a:lstStyle/>
          <a:p>
            <a:pPr algn="just"/>
            <a:r>
              <a:rPr lang="es-MX" sz="1400" dirty="0" smtClean="0">
                <a:latin typeface="Myriad Pro Light"/>
              </a:rPr>
              <a:t>13. </a:t>
            </a:r>
            <a:r>
              <a:rPr lang="es-ES_tradnl" sz="1400" dirty="0">
                <a:latin typeface="Myriad Pro Light"/>
              </a:rPr>
              <a:t>En caso de que el cambio no se aprobó por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en la lista de verificación de código, el </a:t>
            </a:r>
            <a:r>
              <a:rPr lang="es-ES_tradnl" sz="1400" dirty="0" err="1">
                <a:latin typeface="Myriad Pro Light"/>
              </a:rPr>
              <a:t>Developer</a:t>
            </a:r>
            <a:r>
              <a:rPr lang="es-ES_tradnl" sz="1400" dirty="0">
                <a:latin typeface="Myriad Pro Light"/>
              </a:rPr>
              <a:t> asignado deberá realizar los ajustes necesarios y se volverá a revisar con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a:t>
            </a:r>
            <a:endParaRPr lang="en-US" sz="1400" dirty="0">
              <a:latin typeface="Myriad Pro Light"/>
            </a:endParaRPr>
          </a:p>
        </p:txBody>
      </p:sp>
      <p:sp>
        <p:nvSpPr>
          <p:cNvPr id="41" name="CuadroTexto 40"/>
          <p:cNvSpPr txBox="1"/>
          <p:nvPr/>
        </p:nvSpPr>
        <p:spPr>
          <a:xfrm>
            <a:off x="551219" y="3764572"/>
            <a:ext cx="7189844" cy="307777"/>
          </a:xfrm>
          <a:prstGeom prst="rect">
            <a:avLst/>
          </a:prstGeom>
          <a:noFill/>
        </p:spPr>
        <p:txBody>
          <a:bodyPr wrap="square" rtlCol="0">
            <a:spAutoFit/>
          </a:bodyPr>
          <a:lstStyle/>
          <a:p>
            <a:r>
              <a:rPr lang="es-MX" sz="1400" dirty="0" smtClean="0">
                <a:latin typeface="Myriad Pro Light"/>
              </a:rPr>
              <a:t>14. Cerrar Control de Cambios. </a:t>
            </a:r>
            <a:endParaRPr lang="es-MX" sz="1400" dirty="0">
              <a:latin typeface="Myriad Pro Light"/>
            </a:endParaRPr>
          </a:p>
        </p:txBody>
      </p:sp>
      <p:grpSp>
        <p:nvGrpSpPr>
          <p:cNvPr id="8" name="Grupo 7"/>
          <p:cNvGrpSpPr/>
          <p:nvPr/>
        </p:nvGrpSpPr>
        <p:grpSpPr>
          <a:xfrm>
            <a:off x="304225" y="4318474"/>
            <a:ext cx="8185992" cy="954107"/>
            <a:chOff x="532509" y="4190373"/>
            <a:chExt cx="8185992" cy="954107"/>
          </a:xfrm>
        </p:grpSpPr>
        <p:sp>
          <p:nvSpPr>
            <p:cNvPr id="42" name="CuadroTexto 41"/>
            <p:cNvSpPr txBox="1"/>
            <p:nvPr/>
          </p:nvSpPr>
          <p:spPr>
            <a:xfrm>
              <a:off x="532509" y="4190373"/>
              <a:ext cx="8185992" cy="954107"/>
            </a:xfrm>
            <a:prstGeom prst="rect">
              <a:avLst/>
            </a:prstGeom>
            <a:noFill/>
          </p:spPr>
          <p:txBody>
            <a:bodyPr wrap="square" rtlCol="0">
              <a:spAutoFit/>
            </a:bodyPr>
            <a:lstStyle/>
            <a:p>
              <a:pPr algn="just"/>
              <a:r>
                <a:rPr lang="es-MX" sz="1400" dirty="0" smtClean="0">
                  <a:latin typeface="Myriad Pro Light"/>
                </a:rPr>
                <a:t>14. </a:t>
              </a:r>
              <a:r>
                <a:rPr lang="es-ES_tradnl" sz="1400" dirty="0">
                  <a:latin typeface="Myriad Pro Light"/>
                </a:rPr>
                <a:t>En esta actividad el Project Manager  una vez que recibió la notificación del cambio es el responsable de cerrar control de cambios especificando que ya fue realizado, cambiando de estatus en la bitácora del control de cambios de Abierto a Cerrado.</a:t>
              </a:r>
              <a:endParaRPr lang="en-US" sz="1400" dirty="0">
                <a:latin typeface="Myriad Pro Light"/>
              </a:endParaRPr>
            </a:p>
            <a:p>
              <a:endParaRPr lang="es-MX" sz="1400" dirty="0">
                <a:latin typeface="Myriad Pro Light"/>
              </a:endParaRP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753" y="4759377"/>
              <a:ext cx="295275" cy="333375"/>
            </a:xfrm>
            <a:prstGeom prst="rect">
              <a:avLst/>
            </a:prstGeom>
          </p:spPr>
        </p:pic>
      </p:grpSp>
      <p:sp>
        <p:nvSpPr>
          <p:cNvPr id="44" name="CuadroTexto 43"/>
          <p:cNvSpPr txBox="1"/>
          <p:nvPr/>
        </p:nvSpPr>
        <p:spPr>
          <a:xfrm>
            <a:off x="555457" y="3751718"/>
            <a:ext cx="7189844" cy="307777"/>
          </a:xfrm>
          <a:prstGeom prst="rect">
            <a:avLst/>
          </a:prstGeom>
          <a:noFill/>
        </p:spPr>
        <p:txBody>
          <a:bodyPr wrap="square" rtlCol="0">
            <a:spAutoFit/>
          </a:bodyPr>
          <a:lstStyle/>
          <a:p>
            <a:r>
              <a:rPr lang="es-MX" sz="1400" dirty="0" smtClean="0">
                <a:latin typeface="Myriad Pro Light"/>
              </a:rPr>
              <a:t>15. Actualizar JIRA. </a:t>
            </a:r>
            <a:endParaRPr lang="es-MX" sz="1400" dirty="0">
              <a:latin typeface="Myriad Pro Light"/>
            </a:endParaRPr>
          </a:p>
        </p:txBody>
      </p:sp>
      <p:sp>
        <p:nvSpPr>
          <p:cNvPr id="45" name="CuadroTexto 44"/>
          <p:cNvSpPr txBox="1"/>
          <p:nvPr/>
        </p:nvSpPr>
        <p:spPr>
          <a:xfrm>
            <a:off x="346270" y="4303737"/>
            <a:ext cx="8143947" cy="1384995"/>
          </a:xfrm>
          <a:prstGeom prst="rect">
            <a:avLst/>
          </a:prstGeom>
          <a:noFill/>
        </p:spPr>
        <p:txBody>
          <a:bodyPr wrap="square" rtlCol="0">
            <a:spAutoFit/>
          </a:bodyPr>
          <a:lstStyle/>
          <a:p>
            <a:pPr algn="just"/>
            <a:r>
              <a:rPr lang="es-ES_tradnl" sz="1400" dirty="0" smtClean="0">
                <a:latin typeface="Myriad Pro Light"/>
              </a:rPr>
              <a:t>15.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realizará la actualización del JIRA con los pasos a seguir para instalación del Control de Cambios y  marcará el JIRA con estatus de RESOLVED. Así mismo enviará al </a:t>
            </a:r>
            <a:r>
              <a:rPr lang="es-ES_tradnl" sz="1400" dirty="0" err="1">
                <a:latin typeface="Myriad Pro Light"/>
              </a:rPr>
              <a:t>Configuration</a:t>
            </a:r>
            <a:r>
              <a:rPr lang="es-ES_tradnl" sz="1400" dirty="0">
                <a:latin typeface="Myriad Pro Light"/>
              </a:rPr>
              <a:t> Manager de desarrollo el JIRA antes mencionado por medio de correo electrónico, en caso de encontrar inconsistencias (Cambios Realizados vs los Cambios en el Control de Cambios) se tendrá que revisar con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antes de enviar al área de </a:t>
            </a:r>
            <a:r>
              <a:rPr lang="es-ES_tradnl" sz="1400" dirty="0" smtClean="0">
                <a:latin typeface="Myriad Pro Light"/>
              </a:rPr>
              <a:t>operaciones</a:t>
            </a:r>
            <a:r>
              <a:rPr lang="es-MX" sz="1400" dirty="0" smtClean="0">
                <a:latin typeface="Myriad Pro Light"/>
              </a:rPr>
              <a:t>. </a:t>
            </a:r>
            <a:endParaRPr lang="es-MX" sz="1400" dirty="0">
              <a:latin typeface="Myriad Pro Light"/>
            </a:endParaRPr>
          </a:p>
        </p:txBody>
      </p:sp>
      <p:sp>
        <p:nvSpPr>
          <p:cNvPr id="46" name="CuadroTexto 45"/>
          <p:cNvSpPr txBox="1"/>
          <p:nvPr/>
        </p:nvSpPr>
        <p:spPr>
          <a:xfrm>
            <a:off x="555457" y="3753134"/>
            <a:ext cx="7189844" cy="307777"/>
          </a:xfrm>
          <a:prstGeom prst="rect">
            <a:avLst/>
          </a:prstGeom>
          <a:noFill/>
        </p:spPr>
        <p:txBody>
          <a:bodyPr wrap="square" rtlCol="0">
            <a:spAutoFit/>
          </a:bodyPr>
          <a:lstStyle/>
          <a:p>
            <a:r>
              <a:rPr lang="es-MX" sz="1400" dirty="0" smtClean="0">
                <a:latin typeface="Myriad Pro Light"/>
              </a:rPr>
              <a:t>16. Administración de la Configuración.  </a:t>
            </a:r>
            <a:endParaRPr lang="es-MX" sz="1400" dirty="0">
              <a:latin typeface="Myriad Pro Light"/>
            </a:endParaRPr>
          </a:p>
        </p:txBody>
      </p:sp>
      <p:sp>
        <p:nvSpPr>
          <p:cNvPr id="47" name="CuadroTexto 46"/>
          <p:cNvSpPr txBox="1"/>
          <p:nvPr/>
        </p:nvSpPr>
        <p:spPr>
          <a:xfrm>
            <a:off x="330841" y="4318251"/>
            <a:ext cx="7189844" cy="1169551"/>
          </a:xfrm>
          <a:prstGeom prst="rect">
            <a:avLst/>
          </a:prstGeom>
          <a:noFill/>
        </p:spPr>
        <p:txBody>
          <a:bodyPr wrap="square" rtlCol="0">
            <a:spAutoFit/>
          </a:bodyPr>
          <a:lstStyle/>
          <a:p>
            <a:pPr algn="just"/>
            <a:r>
              <a:rPr lang="es-MX" sz="1400" dirty="0" smtClean="0">
                <a:latin typeface="Myriad Pro Light"/>
              </a:rPr>
              <a:t>16. </a:t>
            </a:r>
            <a:r>
              <a:rPr lang="es-ES_tradnl" sz="1400" dirty="0">
                <a:latin typeface="Myriad Pro Light"/>
              </a:rPr>
              <a:t>En esta actividad el </a:t>
            </a:r>
            <a:r>
              <a:rPr lang="es-ES_tradnl" sz="1400" dirty="0" err="1">
                <a:latin typeface="Myriad Pro Light"/>
              </a:rPr>
              <a:t>Configuration</a:t>
            </a:r>
            <a:r>
              <a:rPr lang="es-ES_tradnl" sz="1400" dirty="0">
                <a:latin typeface="Myriad Pro Light"/>
              </a:rPr>
              <a:t> Manager al final del desarrollo verificará que todos los controles de cambios se encuentren registrados de manera adecuada en la matriz de trazabilidad, así mismo en caso que el control de cambios impacto a elementos de desarrollo verificará que estos controles se encuentren en el repositorio. </a:t>
            </a:r>
            <a:endParaRPr lang="en-US" sz="1400" b="1" dirty="0">
              <a:latin typeface="Myriad Pro Light"/>
            </a:endParaRPr>
          </a:p>
          <a:p>
            <a:endParaRPr lang="es-MX" sz="1400" dirty="0">
              <a:latin typeface="Myriad Pro Light"/>
            </a:endParaRPr>
          </a:p>
        </p:txBody>
      </p:sp>
      <p:sp>
        <p:nvSpPr>
          <p:cNvPr id="48" name="CuadroTexto 47"/>
          <p:cNvSpPr txBox="1"/>
          <p:nvPr/>
        </p:nvSpPr>
        <p:spPr>
          <a:xfrm>
            <a:off x="557282" y="3770206"/>
            <a:ext cx="7189844" cy="307777"/>
          </a:xfrm>
          <a:prstGeom prst="rect">
            <a:avLst/>
          </a:prstGeom>
          <a:noFill/>
        </p:spPr>
        <p:txBody>
          <a:bodyPr wrap="square" rtlCol="0">
            <a:spAutoFit/>
          </a:bodyPr>
          <a:lstStyle/>
          <a:p>
            <a:r>
              <a:rPr lang="es-MX" sz="1400" dirty="0" smtClean="0">
                <a:latin typeface="Myriad Pro Light"/>
              </a:rPr>
              <a:t>17.Calidad PPQA.  </a:t>
            </a:r>
            <a:endParaRPr lang="es-MX" sz="1400" dirty="0">
              <a:latin typeface="Myriad Pro Light"/>
            </a:endParaRPr>
          </a:p>
        </p:txBody>
      </p:sp>
      <p:sp>
        <p:nvSpPr>
          <p:cNvPr id="49" name="CuadroTexto 48"/>
          <p:cNvSpPr txBox="1"/>
          <p:nvPr/>
        </p:nvSpPr>
        <p:spPr>
          <a:xfrm>
            <a:off x="328294" y="4341471"/>
            <a:ext cx="8161923" cy="954107"/>
          </a:xfrm>
          <a:prstGeom prst="rect">
            <a:avLst/>
          </a:prstGeom>
          <a:noFill/>
        </p:spPr>
        <p:txBody>
          <a:bodyPr wrap="square" rtlCol="0">
            <a:spAutoFit/>
          </a:bodyPr>
          <a:lstStyle/>
          <a:p>
            <a:pPr algn="just"/>
            <a:r>
              <a:rPr lang="es-MX" sz="1400" dirty="0" smtClean="0">
                <a:latin typeface="Myriad Pro Light"/>
              </a:rPr>
              <a:t>17</a:t>
            </a:r>
            <a:r>
              <a:rPr lang="es-MX" sz="1400" dirty="0" smtClean="0"/>
              <a:t>. </a:t>
            </a:r>
            <a:r>
              <a:rPr lang="es-ES_tradnl" sz="1400" dirty="0"/>
              <a:t>El líder de calidad ejecutará las auditorias programadas en el plan integral de proyecto de esta fase según el proceso definido  (7.3 Auditorias a Procesos), esto para asegurarse  que los procesos están siendo respetados en la organización, así como poder detectar deficiencias en la forma de trabajar establecida.</a:t>
            </a:r>
            <a:endParaRPr lang="en-US" sz="1400" dirty="0"/>
          </a:p>
          <a:p>
            <a:pPr algn="just"/>
            <a:endParaRPr lang="es-MX" sz="1400" dirty="0">
              <a:latin typeface="Myriad Pro Light"/>
            </a:endParaRPr>
          </a:p>
        </p:txBody>
      </p:sp>
      <p:sp>
        <p:nvSpPr>
          <p:cNvPr id="50" name="CuadroTexto 49"/>
          <p:cNvSpPr txBox="1"/>
          <p:nvPr/>
        </p:nvSpPr>
        <p:spPr>
          <a:xfrm>
            <a:off x="555457" y="3754550"/>
            <a:ext cx="7189844" cy="307777"/>
          </a:xfrm>
          <a:prstGeom prst="rect">
            <a:avLst/>
          </a:prstGeom>
          <a:noFill/>
        </p:spPr>
        <p:txBody>
          <a:bodyPr wrap="square" rtlCol="0">
            <a:spAutoFit/>
          </a:bodyPr>
          <a:lstStyle/>
          <a:p>
            <a:r>
              <a:rPr lang="es-MX" sz="1400" dirty="0" smtClean="0">
                <a:latin typeface="Myriad Pro Light"/>
              </a:rPr>
              <a:t>18. Subir documentos a Línea Base. </a:t>
            </a:r>
            <a:endParaRPr lang="es-MX" sz="1400" dirty="0">
              <a:latin typeface="Myriad Pro Light"/>
            </a:endParaRPr>
          </a:p>
        </p:txBody>
      </p:sp>
      <p:sp>
        <p:nvSpPr>
          <p:cNvPr id="51" name="CuadroTexto 50"/>
          <p:cNvSpPr txBox="1"/>
          <p:nvPr/>
        </p:nvSpPr>
        <p:spPr>
          <a:xfrm>
            <a:off x="316259" y="4291140"/>
            <a:ext cx="8161923" cy="1169551"/>
          </a:xfrm>
          <a:prstGeom prst="rect">
            <a:avLst/>
          </a:prstGeom>
          <a:noFill/>
        </p:spPr>
        <p:txBody>
          <a:bodyPr wrap="square" rtlCol="0">
            <a:spAutoFit/>
          </a:bodyPr>
          <a:lstStyle/>
          <a:p>
            <a:r>
              <a:rPr lang="es-MX" sz="1400" dirty="0" smtClean="0">
                <a:latin typeface="Myriad Pro Light"/>
              </a:rPr>
              <a:t>18.</a:t>
            </a:r>
            <a:r>
              <a:rPr lang="es-MX" sz="1400" dirty="0" smtClean="0"/>
              <a:t> </a:t>
            </a:r>
            <a:r>
              <a:rPr lang="es-MX" sz="1400" dirty="0"/>
              <a:t>Una vez terminado los documentos los responsables de realizarlos los subirán al repositorio definido  para el proyecto dentro de línea base y los correos a Evidencias.  </a:t>
            </a:r>
            <a:endParaRPr lang="en-US" sz="1400" dirty="0"/>
          </a:p>
          <a:p>
            <a:r>
              <a:rPr lang="es-MX" sz="1400" dirty="0"/>
              <a:t>/cliente/producto/</a:t>
            </a:r>
            <a:r>
              <a:rPr lang="es-MX" sz="1400" dirty="0" err="1"/>
              <a:t>doc</a:t>
            </a:r>
            <a:r>
              <a:rPr lang="es-MX" sz="1400" dirty="0"/>
              <a:t>/proyecto/09-Fases/ 0x-”Proceso”/</a:t>
            </a:r>
            <a:r>
              <a:rPr lang="es-MX" sz="1400" dirty="0" err="1"/>
              <a:t>Linea</a:t>
            </a:r>
            <a:r>
              <a:rPr lang="es-MX" sz="1400" dirty="0"/>
              <a:t>-Base.</a:t>
            </a:r>
            <a:endParaRPr lang="en-US" sz="1400" dirty="0"/>
          </a:p>
          <a:p>
            <a:r>
              <a:rPr lang="es-MX" sz="1400" dirty="0"/>
              <a:t>/cliente/producto/</a:t>
            </a:r>
            <a:r>
              <a:rPr lang="es-MX" sz="1400" dirty="0" err="1"/>
              <a:t>doc</a:t>
            </a:r>
            <a:r>
              <a:rPr lang="es-MX" sz="1400" dirty="0"/>
              <a:t>/proyecto/09-Fases/ 0x-”Proceso”/Evidencia. </a:t>
            </a:r>
            <a:endParaRPr lang="en-US" sz="1400" dirty="0"/>
          </a:p>
          <a:p>
            <a:pPr algn="just"/>
            <a:endParaRPr lang="es-MX" sz="1400" dirty="0">
              <a:latin typeface="Myriad Pro Light"/>
            </a:endParaRPr>
          </a:p>
        </p:txBody>
      </p:sp>
    </p:spTree>
    <p:extLst>
      <p:ext uri="{BB962C8B-B14F-4D97-AF65-F5344CB8AC3E}">
        <p14:creationId xmlns:p14="http://schemas.microsoft.com/office/powerpoint/2010/main" val="17475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9"/>
                                        </p:tgtEl>
                                      </p:cBhvr>
                                    </p:animEffect>
                                    <p:set>
                                      <p:cBhvr>
                                        <p:cTn id="40" dur="1" fill="hold">
                                          <p:stCondLst>
                                            <p:cond delay="499"/>
                                          </p:stCondLst>
                                        </p:cTn>
                                        <p:tgtEl>
                                          <p:spTgt spid="7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81"/>
                                        </p:tgtEl>
                                      </p:cBhvr>
                                    </p:animEffect>
                                    <p:set>
                                      <p:cBhvr>
                                        <p:cTn id="58" dur="1" fill="hold">
                                          <p:stCondLst>
                                            <p:cond delay="499"/>
                                          </p:stCondLst>
                                        </p:cTn>
                                        <p:tgtEl>
                                          <p:spTgt spid="8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1"/>
                                        </p:tgtEl>
                                      </p:cBhvr>
                                    </p:animEffect>
                                    <p:set>
                                      <p:cBhvr>
                                        <p:cTn id="61" dur="1" fill="hold">
                                          <p:stCondLst>
                                            <p:cond delay="499"/>
                                          </p:stCondLst>
                                        </p:cTn>
                                        <p:tgtEl>
                                          <p:spTgt spid="21"/>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83"/>
                                        </p:tgtEl>
                                      </p:cBhvr>
                                    </p:animEffect>
                                    <p:set>
                                      <p:cBhvr>
                                        <p:cTn id="76" dur="1" fill="hold">
                                          <p:stCondLst>
                                            <p:cond delay="499"/>
                                          </p:stCondLst>
                                        </p:cTn>
                                        <p:tgtEl>
                                          <p:spTgt spid="8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6"/>
                                        </p:tgtEl>
                                      </p:cBhvr>
                                    </p:animEffect>
                                    <p:set>
                                      <p:cBhvr>
                                        <p:cTn id="79" dur="1" fill="hold">
                                          <p:stCondLst>
                                            <p:cond delay="499"/>
                                          </p:stCondLst>
                                        </p:cTn>
                                        <p:tgtEl>
                                          <p:spTgt spid="3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1" nodeType="click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fade">
                                      <p:cBhvr>
                                        <p:cTn id="84" dur="500"/>
                                        <p:tgtEl>
                                          <p:spTgt spid="8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animEffect transition="in" filter="fade">
                                      <p:cBhvr>
                                        <p:cTn id="89" dur="500"/>
                                        <p:tgtEl>
                                          <p:spTgt spid="8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86"/>
                                        </p:tgtEl>
                                      </p:cBhvr>
                                    </p:animEffect>
                                    <p:set>
                                      <p:cBhvr>
                                        <p:cTn id="94" dur="1" fill="hold">
                                          <p:stCondLst>
                                            <p:cond delay="499"/>
                                          </p:stCondLst>
                                        </p:cTn>
                                        <p:tgtEl>
                                          <p:spTgt spid="86"/>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85"/>
                                        </p:tgtEl>
                                      </p:cBhvr>
                                    </p:animEffect>
                                    <p:set>
                                      <p:cBhvr>
                                        <p:cTn id="97" dur="1" fill="hold">
                                          <p:stCondLst>
                                            <p:cond delay="499"/>
                                          </p:stCondLst>
                                        </p:cTn>
                                        <p:tgtEl>
                                          <p:spTgt spid="8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1" nodeType="click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fade">
                                      <p:cBhvr>
                                        <p:cTn id="107" dur="500"/>
                                        <p:tgtEl>
                                          <p:spTgt spid="8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2" nodeType="clickEffect">
                                  <p:stCondLst>
                                    <p:cond delay="0"/>
                                  </p:stCondLst>
                                  <p:childTnLst>
                                    <p:animEffect transition="out" filter="fade">
                                      <p:cBhvr>
                                        <p:cTn id="111" dur="500"/>
                                        <p:tgtEl>
                                          <p:spTgt spid="87"/>
                                        </p:tgtEl>
                                      </p:cBhvr>
                                    </p:animEffect>
                                    <p:set>
                                      <p:cBhvr>
                                        <p:cTn id="112" dur="1" fill="hold">
                                          <p:stCondLst>
                                            <p:cond delay="499"/>
                                          </p:stCondLst>
                                        </p:cTn>
                                        <p:tgtEl>
                                          <p:spTgt spid="8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40"/>
                                        </p:tgtEl>
                                      </p:cBhvr>
                                    </p:animEffect>
                                    <p:set>
                                      <p:cBhvr>
                                        <p:cTn id="115" dur="1" fill="hold">
                                          <p:stCondLst>
                                            <p:cond delay="499"/>
                                          </p:stCondLst>
                                        </p:cTn>
                                        <p:tgtEl>
                                          <p:spTgt spid="40"/>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88"/>
                                        </p:tgtEl>
                                        <p:attrNameLst>
                                          <p:attrName>style.visibility</p:attrName>
                                        </p:attrNameLst>
                                      </p:cBhvr>
                                      <p:to>
                                        <p:strVal val="visible"/>
                                      </p:to>
                                    </p:set>
                                    <p:animEffect transition="in" filter="fade">
                                      <p:cBhvr>
                                        <p:cTn id="120" dur="500"/>
                                        <p:tgtEl>
                                          <p:spTgt spid="8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89"/>
                                        </p:tgtEl>
                                        <p:attrNameLst>
                                          <p:attrName>style.visibility</p:attrName>
                                        </p:attrNameLst>
                                      </p:cBhvr>
                                      <p:to>
                                        <p:strVal val="visible"/>
                                      </p:to>
                                    </p:set>
                                    <p:animEffect transition="in" filter="fade">
                                      <p:cBhvr>
                                        <p:cTn id="125" dur="500"/>
                                        <p:tgtEl>
                                          <p:spTgt spid="8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88"/>
                                        </p:tgtEl>
                                      </p:cBhvr>
                                    </p:animEffect>
                                    <p:set>
                                      <p:cBhvr>
                                        <p:cTn id="130" dur="1" fill="hold">
                                          <p:stCondLst>
                                            <p:cond delay="499"/>
                                          </p:stCondLst>
                                        </p:cTn>
                                        <p:tgtEl>
                                          <p:spTgt spid="88"/>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89"/>
                                        </p:tgtEl>
                                      </p:cBhvr>
                                    </p:animEffect>
                                    <p:set>
                                      <p:cBhvr>
                                        <p:cTn id="133" dur="1" fill="hold">
                                          <p:stCondLst>
                                            <p:cond delay="499"/>
                                          </p:stCondLst>
                                        </p:cTn>
                                        <p:tgtEl>
                                          <p:spTgt spid="8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fade">
                                      <p:cBhvr>
                                        <p:cTn id="138" dur="500"/>
                                        <p:tgtEl>
                                          <p:spTgt spid="9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91"/>
                                        </p:tgtEl>
                                        <p:attrNameLst>
                                          <p:attrName>style.visibility</p:attrName>
                                        </p:attrNameLst>
                                      </p:cBhvr>
                                      <p:to>
                                        <p:strVal val="visible"/>
                                      </p:to>
                                    </p:set>
                                    <p:animEffect transition="in" filter="fade">
                                      <p:cBhvr>
                                        <p:cTn id="143" dur="500"/>
                                        <p:tgtEl>
                                          <p:spTgt spid="91"/>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90"/>
                                        </p:tgtEl>
                                      </p:cBhvr>
                                    </p:animEffect>
                                    <p:set>
                                      <p:cBhvr>
                                        <p:cTn id="148" dur="1" fill="hold">
                                          <p:stCondLst>
                                            <p:cond delay="499"/>
                                          </p:stCondLst>
                                        </p:cTn>
                                        <p:tgtEl>
                                          <p:spTgt spid="90"/>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91"/>
                                        </p:tgtEl>
                                      </p:cBhvr>
                                    </p:animEffect>
                                    <p:set>
                                      <p:cBhvr>
                                        <p:cTn id="151" dur="1" fill="hold">
                                          <p:stCondLst>
                                            <p:cond delay="499"/>
                                          </p:stCondLst>
                                        </p:cTn>
                                        <p:tgtEl>
                                          <p:spTgt spid="91"/>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92"/>
                                        </p:tgtEl>
                                        <p:attrNameLst>
                                          <p:attrName>style.visibility</p:attrName>
                                        </p:attrNameLst>
                                      </p:cBhvr>
                                      <p:to>
                                        <p:strVal val="visible"/>
                                      </p:to>
                                    </p:set>
                                    <p:animEffect transition="in" filter="fade">
                                      <p:cBhvr>
                                        <p:cTn id="156" dur="500"/>
                                        <p:tgtEl>
                                          <p:spTgt spid="92"/>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93"/>
                                        </p:tgtEl>
                                        <p:attrNameLst>
                                          <p:attrName>style.visibility</p:attrName>
                                        </p:attrNameLst>
                                      </p:cBhvr>
                                      <p:to>
                                        <p:strVal val="visible"/>
                                      </p:to>
                                    </p:set>
                                    <p:animEffect transition="in" filter="fade">
                                      <p:cBhvr>
                                        <p:cTn id="161" dur="500"/>
                                        <p:tgtEl>
                                          <p:spTgt spid="93"/>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92"/>
                                        </p:tgtEl>
                                      </p:cBhvr>
                                    </p:animEffect>
                                    <p:set>
                                      <p:cBhvr>
                                        <p:cTn id="166" dur="1" fill="hold">
                                          <p:stCondLst>
                                            <p:cond delay="499"/>
                                          </p:stCondLst>
                                        </p:cTn>
                                        <p:tgtEl>
                                          <p:spTgt spid="92"/>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93"/>
                                        </p:tgtEl>
                                      </p:cBhvr>
                                    </p:animEffect>
                                    <p:set>
                                      <p:cBhvr>
                                        <p:cTn id="169" dur="1" fill="hold">
                                          <p:stCondLst>
                                            <p:cond delay="499"/>
                                          </p:stCondLst>
                                        </p:cTn>
                                        <p:tgtEl>
                                          <p:spTgt spid="93"/>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fade">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95"/>
                                        </p:tgtEl>
                                        <p:attrNameLst>
                                          <p:attrName>style.visibility</p:attrName>
                                        </p:attrNameLst>
                                      </p:cBhvr>
                                      <p:to>
                                        <p:strVal val="visible"/>
                                      </p:to>
                                    </p:set>
                                    <p:animEffect transition="in" filter="fade">
                                      <p:cBhvr>
                                        <p:cTn id="179" dur="500"/>
                                        <p:tgtEl>
                                          <p:spTgt spid="95"/>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94"/>
                                        </p:tgtEl>
                                      </p:cBhvr>
                                    </p:animEffect>
                                    <p:set>
                                      <p:cBhvr>
                                        <p:cTn id="184" dur="1" fill="hold">
                                          <p:stCondLst>
                                            <p:cond delay="499"/>
                                          </p:stCondLst>
                                        </p:cTn>
                                        <p:tgtEl>
                                          <p:spTgt spid="94"/>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95"/>
                                        </p:tgtEl>
                                      </p:cBhvr>
                                    </p:animEffect>
                                    <p:set>
                                      <p:cBhvr>
                                        <p:cTn id="187" dur="1" fill="hold">
                                          <p:stCondLst>
                                            <p:cond delay="499"/>
                                          </p:stCondLst>
                                        </p:cTn>
                                        <p:tgtEl>
                                          <p:spTgt spid="95"/>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96"/>
                                        </p:tgtEl>
                                        <p:attrNameLst>
                                          <p:attrName>style.visibility</p:attrName>
                                        </p:attrNameLst>
                                      </p:cBhvr>
                                      <p:to>
                                        <p:strVal val="visible"/>
                                      </p:to>
                                    </p:set>
                                    <p:animEffect transition="in" filter="fade">
                                      <p:cBhvr>
                                        <p:cTn id="192" dur="500"/>
                                        <p:tgtEl>
                                          <p:spTgt spid="96"/>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fade">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xit" presetSubtype="0" fill="hold" grpId="1" nodeType="clickEffect">
                                  <p:stCondLst>
                                    <p:cond delay="0"/>
                                  </p:stCondLst>
                                  <p:childTnLst>
                                    <p:animEffect transition="out" filter="fade">
                                      <p:cBhvr>
                                        <p:cTn id="201" dur="500"/>
                                        <p:tgtEl>
                                          <p:spTgt spid="96"/>
                                        </p:tgtEl>
                                      </p:cBhvr>
                                    </p:animEffect>
                                    <p:set>
                                      <p:cBhvr>
                                        <p:cTn id="202" dur="1" fill="hold">
                                          <p:stCondLst>
                                            <p:cond delay="499"/>
                                          </p:stCondLst>
                                        </p:cTn>
                                        <p:tgtEl>
                                          <p:spTgt spid="96"/>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97"/>
                                        </p:tgtEl>
                                      </p:cBhvr>
                                    </p:animEffect>
                                    <p:set>
                                      <p:cBhvr>
                                        <p:cTn id="205" dur="1" fill="hold">
                                          <p:stCondLst>
                                            <p:cond delay="499"/>
                                          </p:stCondLst>
                                        </p:cTn>
                                        <p:tgtEl>
                                          <p:spTgt spid="9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98"/>
                                        </p:tgtEl>
                                        <p:attrNameLst>
                                          <p:attrName>style.visibility</p:attrName>
                                        </p:attrNameLst>
                                      </p:cBhvr>
                                      <p:to>
                                        <p:strVal val="visible"/>
                                      </p:to>
                                    </p:set>
                                    <p:animEffect transition="in" filter="fade">
                                      <p:cBhvr>
                                        <p:cTn id="210" dur="500"/>
                                        <p:tgtEl>
                                          <p:spTgt spid="98"/>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99"/>
                                        </p:tgtEl>
                                        <p:attrNameLst>
                                          <p:attrName>style.visibility</p:attrName>
                                        </p:attrNameLst>
                                      </p:cBhvr>
                                      <p:to>
                                        <p:strVal val="visible"/>
                                      </p:to>
                                    </p:set>
                                    <p:animEffect transition="in" filter="fade">
                                      <p:cBhvr>
                                        <p:cTn id="215" dur="500"/>
                                        <p:tgtEl>
                                          <p:spTgt spid="99"/>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98"/>
                                        </p:tgtEl>
                                      </p:cBhvr>
                                    </p:animEffect>
                                    <p:set>
                                      <p:cBhvr>
                                        <p:cTn id="220" dur="1" fill="hold">
                                          <p:stCondLst>
                                            <p:cond delay="499"/>
                                          </p:stCondLst>
                                        </p:cTn>
                                        <p:tgtEl>
                                          <p:spTgt spid="98"/>
                                        </p:tgtEl>
                                        <p:attrNameLst>
                                          <p:attrName>style.visibility</p:attrName>
                                        </p:attrNameLst>
                                      </p:cBhvr>
                                      <p:to>
                                        <p:strVal val="hidden"/>
                                      </p:to>
                                    </p:set>
                                  </p:childTnLst>
                                </p:cTn>
                              </p:par>
                              <p:par>
                                <p:cTn id="221" presetID="10" presetClass="exit" presetSubtype="0" fill="hold" grpId="1" nodeType="withEffect">
                                  <p:stCondLst>
                                    <p:cond delay="0"/>
                                  </p:stCondLst>
                                  <p:childTnLst>
                                    <p:animEffect transition="out" filter="fade">
                                      <p:cBhvr>
                                        <p:cTn id="222" dur="500"/>
                                        <p:tgtEl>
                                          <p:spTgt spid="99"/>
                                        </p:tgtEl>
                                      </p:cBhvr>
                                    </p:animEffect>
                                    <p:set>
                                      <p:cBhvr>
                                        <p:cTn id="223" dur="1" fill="hold">
                                          <p:stCondLst>
                                            <p:cond delay="499"/>
                                          </p:stCondLst>
                                        </p:cTn>
                                        <p:tgtEl>
                                          <p:spTgt spid="99"/>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grpId="0" nodeType="clickEffect">
                                  <p:stCondLst>
                                    <p:cond delay="0"/>
                                  </p:stCondLst>
                                  <p:childTnLst>
                                    <p:set>
                                      <p:cBhvr>
                                        <p:cTn id="227" dur="1" fill="hold">
                                          <p:stCondLst>
                                            <p:cond delay="0"/>
                                          </p:stCondLst>
                                        </p:cTn>
                                        <p:tgtEl>
                                          <p:spTgt spid="38"/>
                                        </p:tgtEl>
                                        <p:attrNameLst>
                                          <p:attrName>style.visibility</p:attrName>
                                        </p:attrNameLst>
                                      </p:cBhvr>
                                      <p:to>
                                        <p:strVal val="visible"/>
                                      </p:to>
                                    </p:set>
                                    <p:animEffect transition="in" filter="fade">
                                      <p:cBhvr>
                                        <p:cTn id="228" dur="500"/>
                                        <p:tgtEl>
                                          <p:spTgt spid="38"/>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grpId="0" nodeType="clickEffect">
                                  <p:stCondLst>
                                    <p:cond delay="0"/>
                                  </p:stCondLst>
                                  <p:childTnLst>
                                    <p:set>
                                      <p:cBhvr>
                                        <p:cTn id="232" dur="1" fill="hold">
                                          <p:stCondLst>
                                            <p:cond delay="0"/>
                                          </p:stCondLst>
                                        </p:cTn>
                                        <p:tgtEl>
                                          <p:spTgt spid="39"/>
                                        </p:tgtEl>
                                        <p:attrNameLst>
                                          <p:attrName>style.visibility</p:attrName>
                                        </p:attrNameLst>
                                      </p:cBhvr>
                                      <p:to>
                                        <p:strVal val="visible"/>
                                      </p:to>
                                    </p:set>
                                    <p:animEffect transition="in" filter="fade">
                                      <p:cBhvr>
                                        <p:cTn id="233" dur="500"/>
                                        <p:tgtEl>
                                          <p:spTgt spid="39"/>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xit" presetSubtype="0" fill="hold" grpId="1" nodeType="clickEffect">
                                  <p:stCondLst>
                                    <p:cond delay="0"/>
                                  </p:stCondLst>
                                  <p:childTnLst>
                                    <p:animEffect transition="out" filter="fade">
                                      <p:cBhvr>
                                        <p:cTn id="237" dur="500"/>
                                        <p:tgtEl>
                                          <p:spTgt spid="38"/>
                                        </p:tgtEl>
                                      </p:cBhvr>
                                    </p:animEffect>
                                    <p:set>
                                      <p:cBhvr>
                                        <p:cTn id="238" dur="1" fill="hold">
                                          <p:stCondLst>
                                            <p:cond delay="499"/>
                                          </p:stCondLst>
                                        </p:cTn>
                                        <p:tgtEl>
                                          <p:spTgt spid="38"/>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39"/>
                                        </p:tgtEl>
                                      </p:cBhvr>
                                    </p:animEffect>
                                    <p:set>
                                      <p:cBhvr>
                                        <p:cTn id="241" dur="1" fill="hold">
                                          <p:stCondLst>
                                            <p:cond delay="499"/>
                                          </p:stCondLst>
                                        </p:cTn>
                                        <p:tgtEl>
                                          <p:spTgt spid="39"/>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grpId="0" nodeType="clickEffect">
                                  <p:stCondLst>
                                    <p:cond delay="0"/>
                                  </p:stCondLst>
                                  <p:childTnLst>
                                    <p:set>
                                      <p:cBhvr>
                                        <p:cTn id="245" dur="1" fill="hold">
                                          <p:stCondLst>
                                            <p:cond delay="0"/>
                                          </p:stCondLst>
                                        </p:cTn>
                                        <p:tgtEl>
                                          <p:spTgt spid="41"/>
                                        </p:tgtEl>
                                        <p:attrNameLst>
                                          <p:attrName>style.visibility</p:attrName>
                                        </p:attrNameLst>
                                      </p:cBhvr>
                                      <p:to>
                                        <p:strVal val="visible"/>
                                      </p:to>
                                    </p:set>
                                    <p:animEffect transition="in" filter="fade">
                                      <p:cBhvr>
                                        <p:cTn id="246" dur="500"/>
                                        <p:tgtEl>
                                          <p:spTgt spid="41"/>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8"/>
                                        </p:tgtEl>
                                        <p:attrNameLst>
                                          <p:attrName>style.visibility</p:attrName>
                                        </p:attrNameLst>
                                      </p:cBhvr>
                                      <p:to>
                                        <p:strVal val="visible"/>
                                      </p:to>
                                    </p:set>
                                    <p:animEffect transition="in" filter="fade">
                                      <p:cBhvr>
                                        <p:cTn id="251" dur="500"/>
                                        <p:tgtEl>
                                          <p:spTgt spid="8"/>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xit" presetSubtype="0" fill="hold" grpId="1" nodeType="clickEffect">
                                  <p:stCondLst>
                                    <p:cond delay="0"/>
                                  </p:stCondLst>
                                  <p:childTnLst>
                                    <p:animEffect transition="out" filter="fade">
                                      <p:cBhvr>
                                        <p:cTn id="255" dur="500"/>
                                        <p:tgtEl>
                                          <p:spTgt spid="41"/>
                                        </p:tgtEl>
                                      </p:cBhvr>
                                    </p:animEffect>
                                    <p:set>
                                      <p:cBhvr>
                                        <p:cTn id="256" dur="1" fill="hold">
                                          <p:stCondLst>
                                            <p:cond delay="499"/>
                                          </p:stCondLst>
                                        </p:cTn>
                                        <p:tgtEl>
                                          <p:spTgt spid="41"/>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500"/>
                                        <p:tgtEl>
                                          <p:spTgt spid="8"/>
                                        </p:tgtEl>
                                      </p:cBhvr>
                                    </p:animEffect>
                                    <p:set>
                                      <p:cBhvr>
                                        <p:cTn id="259" dur="1" fill="hold">
                                          <p:stCondLst>
                                            <p:cond delay="499"/>
                                          </p:stCondLst>
                                        </p:cTn>
                                        <p:tgtEl>
                                          <p:spTgt spid="8"/>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44"/>
                                        </p:tgtEl>
                                        <p:attrNameLst>
                                          <p:attrName>style.visibility</p:attrName>
                                        </p:attrNameLst>
                                      </p:cBhvr>
                                      <p:to>
                                        <p:strVal val="visible"/>
                                      </p:to>
                                    </p:set>
                                    <p:animEffect transition="in" filter="fade">
                                      <p:cBhvr>
                                        <p:cTn id="264" dur="500"/>
                                        <p:tgtEl>
                                          <p:spTgt spid="44"/>
                                        </p:tgtEl>
                                      </p:cBhvr>
                                    </p:animEffect>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45"/>
                                        </p:tgtEl>
                                        <p:attrNameLst>
                                          <p:attrName>style.visibility</p:attrName>
                                        </p:attrNameLst>
                                      </p:cBhvr>
                                      <p:to>
                                        <p:strVal val="visible"/>
                                      </p:to>
                                    </p:set>
                                    <p:animEffect transition="in" filter="fade">
                                      <p:cBhvr>
                                        <p:cTn id="269" dur="500"/>
                                        <p:tgtEl>
                                          <p:spTgt spid="45"/>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xit" presetSubtype="0" fill="hold" grpId="1" nodeType="clickEffect">
                                  <p:stCondLst>
                                    <p:cond delay="0"/>
                                  </p:stCondLst>
                                  <p:childTnLst>
                                    <p:animEffect transition="out" filter="fade">
                                      <p:cBhvr>
                                        <p:cTn id="273" dur="500"/>
                                        <p:tgtEl>
                                          <p:spTgt spid="44"/>
                                        </p:tgtEl>
                                      </p:cBhvr>
                                    </p:animEffect>
                                    <p:set>
                                      <p:cBhvr>
                                        <p:cTn id="274" dur="1" fill="hold">
                                          <p:stCondLst>
                                            <p:cond delay="499"/>
                                          </p:stCondLst>
                                        </p:cTn>
                                        <p:tgtEl>
                                          <p:spTgt spid="44"/>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500"/>
                                        <p:tgtEl>
                                          <p:spTgt spid="45"/>
                                        </p:tgtEl>
                                      </p:cBhvr>
                                    </p:animEffect>
                                    <p:set>
                                      <p:cBhvr>
                                        <p:cTn id="277" dur="1" fill="hold">
                                          <p:stCondLst>
                                            <p:cond delay="499"/>
                                          </p:stCondLst>
                                        </p:cTn>
                                        <p:tgtEl>
                                          <p:spTgt spid="45"/>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46"/>
                                        </p:tgtEl>
                                        <p:attrNameLst>
                                          <p:attrName>style.visibility</p:attrName>
                                        </p:attrNameLst>
                                      </p:cBhvr>
                                      <p:to>
                                        <p:strVal val="visible"/>
                                      </p:to>
                                    </p:set>
                                    <p:animEffect transition="in" filter="fade">
                                      <p:cBhvr>
                                        <p:cTn id="282" dur="500"/>
                                        <p:tgtEl>
                                          <p:spTgt spid="46"/>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47"/>
                                        </p:tgtEl>
                                        <p:attrNameLst>
                                          <p:attrName>style.visibility</p:attrName>
                                        </p:attrNameLst>
                                      </p:cBhvr>
                                      <p:to>
                                        <p:strVal val="visible"/>
                                      </p:to>
                                    </p:set>
                                    <p:animEffect transition="in" filter="fade">
                                      <p:cBhvr>
                                        <p:cTn id="287" dur="500"/>
                                        <p:tgtEl>
                                          <p:spTgt spid="47"/>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xit" presetSubtype="0" fill="hold" grpId="1" nodeType="clickEffect">
                                  <p:stCondLst>
                                    <p:cond delay="0"/>
                                  </p:stCondLst>
                                  <p:childTnLst>
                                    <p:animEffect transition="out" filter="fade">
                                      <p:cBhvr>
                                        <p:cTn id="291" dur="500"/>
                                        <p:tgtEl>
                                          <p:spTgt spid="46"/>
                                        </p:tgtEl>
                                      </p:cBhvr>
                                    </p:animEffect>
                                    <p:set>
                                      <p:cBhvr>
                                        <p:cTn id="292" dur="1" fill="hold">
                                          <p:stCondLst>
                                            <p:cond delay="499"/>
                                          </p:stCondLst>
                                        </p:cTn>
                                        <p:tgtEl>
                                          <p:spTgt spid="46"/>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500"/>
                                        <p:tgtEl>
                                          <p:spTgt spid="47"/>
                                        </p:tgtEl>
                                      </p:cBhvr>
                                    </p:animEffect>
                                    <p:set>
                                      <p:cBhvr>
                                        <p:cTn id="295" dur="1" fill="hold">
                                          <p:stCondLst>
                                            <p:cond delay="499"/>
                                          </p:stCondLst>
                                        </p:cTn>
                                        <p:tgtEl>
                                          <p:spTgt spid="47"/>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48"/>
                                        </p:tgtEl>
                                        <p:attrNameLst>
                                          <p:attrName>style.visibility</p:attrName>
                                        </p:attrNameLst>
                                      </p:cBhvr>
                                      <p:to>
                                        <p:strVal val="visible"/>
                                      </p:to>
                                    </p:set>
                                    <p:animEffect transition="in" filter="fade">
                                      <p:cBhvr>
                                        <p:cTn id="300" dur="500"/>
                                        <p:tgtEl>
                                          <p:spTgt spid="48"/>
                                        </p:tgtEl>
                                      </p:cBhvr>
                                    </p:animEffec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grpId="0" nodeType="clickEffect">
                                  <p:stCondLst>
                                    <p:cond delay="0"/>
                                  </p:stCondLst>
                                  <p:childTnLst>
                                    <p:set>
                                      <p:cBhvr>
                                        <p:cTn id="304" dur="1" fill="hold">
                                          <p:stCondLst>
                                            <p:cond delay="0"/>
                                          </p:stCondLst>
                                        </p:cTn>
                                        <p:tgtEl>
                                          <p:spTgt spid="49"/>
                                        </p:tgtEl>
                                        <p:attrNameLst>
                                          <p:attrName>style.visibility</p:attrName>
                                        </p:attrNameLst>
                                      </p:cBhvr>
                                      <p:to>
                                        <p:strVal val="visible"/>
                                      </p:to>
                                    </p:set>
                                    <p:animEffect transition="in" filter="fade">
                                      <p:cBhvr>
                                        <p:cTn id="305" dur="500"/>
                                        <p:tgtEl>
                                          <p:spTgt spid="49"/>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xit" presetSubtype="0" fill="hold" grpId="1" nodeType="clickEffect">
                                  <p:stCondLst>
                                    <p:cond delay="0"/>
                                  </p:stCondLst>
                                  <p:childTnLst>
                                    <p:animEffect transition="out" filter="fade">
                                      <p:cBhvr>
                                        <p:cTn id="309" dur="500"/>
                                        <p:tgtEl>
                                          <p:spTgt spid="48"/>
                                        </p:tgtEl>
                                      </p:cBhvr>
                                    </p:animEffect>
                                    <p:set>
                                      <p:cBhvr>
                                        <p:cTn id="310" dur="1" fill="hold">
                                          <p:stCondLst>
                                            <p:cond delay="499"/>
                                          </p:stCondLst>
                                        </p:cTn>
                                        <p:tgtEl>
                                          <p:spTgt spid="48"/>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500"/>
                                        <p:tgtEl>
                                          <p:spTgt spid="49"/>
                                        </p:tgtEl>
                                      </p:cBhvr>
                                    </p:animEffect>
                                    <p:set>
                                      <p:cBhvr>
                                        <p:cTn id="313" dur="1" fill="hold">
                                          <p:stCondLst>
                                            <p:cond delay="499"/>
                                          </p:stCondLst>
                                        </p:cTn>
                                        <p:tgtEl>
                                          <p:spTgt spid="49"/>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50"/>
                                        </p:tgtEl>
                                        <p:attrNameLst>
                                          <p:attrName>style.visibility</p:attrName>
                                        </p:attrNameLst>
                                      </p:cBhvr>
                                      <p:to>
                                        <p:strVal val="visible"/>
                                      </p:to>
                                    </p:set>
                                    <p:animEffect transition="in" filter="fade">
                                      <p:cBhvr>
                                        <p:cTn id="318" dur="500"/>
                                        <p:tgtEl>
                                          <p:spTgt spid="50"/>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51"/>
                                        </p:tgtEl>
                                        <p:attrNameLst>
                                          <p:attrName>style.visibility</p:attrName>
                                        </p:attrNameLst>
                                      </p:cBhvr>
                                      <p:to>
                                        <p:strVal val="visible"/>
                                      </p:to>
                                    </p:set>
                                    <p:animEffect transition="in" filter="fade">
                                      <p:cBhvr>
                                        <p:cTn id="323" dur="500"/>
                                        <p:tgtEl>
                                          <p:spTgt spid="51"/>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xit" presetSubtype="0" fill="hold" grpId="1" nodeType="clickEffect">
                                  <p:stCondLst>
                                    <p:cond delay="0"/>
                                  </p:stCondLst>
                                  <p:childTnLst>
                                    <p:animEffect transition="out" filter="fade">
                                      <p:cBhvr>
                                        <p:cTn id="327" dur="500"/>
                                        <p:tgtEl>
                                          <p:spTgt spid="50"/>
                                        </p:tgtEl>
                                      </p:cBhvr>
                                    </p:animEffect>
                                    <p:set>
                                      <p:cBhvr>
                                        <p:cTn id="328" dur="1" fill="hold">
                                          <p:stCondLst>
                                            <p:cond delay="499"/>
                                          </p:stCondLst>
                                        </p:cTn>
                                        <p:tgtEl>
                                          <p:spTgt spid="50"/>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500"/>
                                        <p:tgtEl>
                                          <p:spTgt spid="51"/>
                                        </p:tgtEl>
                                      </p:cBhvr>
                                    </p:animEffect>
                                    <p:set>
                                      <p:cBhvr>
                                        <p:cTn id="331"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7" grpId="1"/>
      <p:bldP spid="73" grpId="1"/>
      <p:bldP spid="73" grpId="2"/>
      <p:bldP spid="79" grpId="0"/>
      <p:bldP spid="79" grpId="1"/>
      <p:bldP spid="81" grpId="0"/>
      <p:bldP spid="81" grpId="1"/>
      <p:bldP spid="83" grpId="0"/>
      <p:bldP spid="83" grpId="1"/>
      <p:bldP spid="85" grpId="0"/>
      <p:bldP spid="85" grpId="1"/>
      <p:bldP spid="86" grpId="0"/>
      <p:bldP spid="86" grpId="1"/>
      <p:bldP spid="87" grpId="1"/>
      <p:bldP spid="87" grpId="2"/>
      <p:bldP spid="40" grpId="0"/>
      <p:bldP spid="40" grpId="1"/>
      <p:bldP spid="88" grpId="0"/>
      <p:bldP spid="88" grpId="1"/>
      <p:bldP spid="89" grpId="0"/>
      <p:bldP spid="89" grpId="1"/>
      <p:bldP spid="90" grpId="0"/>
      <p:bldP spid="90" grpId="1"/>
      <p:bldP spid="91" grpId="0"/>
      <p:bldP spid="91" grpId="1"/>
      <p:bldP spid="92" grpId="0"/>
      <p:bldP spid="92" grpId="1"/>
      <p:bldP spid="93" grpId="0"/>
      <p:bldP spid="93" grpId="1"/>
      <p:bldP spid="94" grpId="0"/>
      <p:bldP spid="94" grpId="1"/>
      <p:bldP spid="95" grpId="0"/>
      <p:bldP spid="95" grpId="1"/>
      <p:bldP spid="96" grpId="0"/>
      <p:bldP spid="96" grpId="1"/>
      <p:bldP spid="97" grpId="0"/>
      <p:bldP spid="97" grpId="1"/>
      <p:bldP spid="98" grpId="0"/>
      <p:bldP spid="98" grpId="1"/>
      <p:bldP spid="99" grpId="0"/>
      <p:bldP spid="99" grpId="1"/>
      <p:bldP spid="38" grpId="0"/>
      <p:bldP spid="38" grpId="1"/>
      <p:bldP spid="39" grpId="0"/>
      <p:bldP spid="39" grpId="1"/>
      <p:bldP spid="41" grpId="0"/>
      <p:bldP spid="41"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52945" y="-17976"/>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4283968" cy="307777"/>
          </a:xfrm>
          <a:prstGeom prst="rect">
            <a:avLst/>
          </a:prstGeom>
          <a:noFill/>
        </p:spPr>
        <p:txBody>
          <a:bodyPr wrap="square" rtlCol="0">
            <a:spAutoFit/>
          </a:bodyPr>
          <a:lstStyle/>
          <a:p>
            <a:r>
              <a:rPr lang="es-MX" sz="1400" b="1" i="1" dirty="0" smtClean="0">
                <a:latin typeface="Myriad Pro Light"/>
              </a:rPr>
              <a:t>Control y Seguimiento. </a:t>
            </a:r>
          </a:p>
        </p:txBody>
      </p:sp>
      <p:sp>
        <p:nvSpPr>
          <p:cNvPr id="2" name="Rectángulo 1"/>
          <p:cNvSpPr/>
          <p:nvPr/>
        </p:nvSpPr>
        <p:spPr>
          <a:xfrm>
            <a:off x="24420" y="1965958"/>
            <a:ext cx="8896020" cy="1169551"/>
          </a:xfrm>
          <a:prstGeom prst="rect">
            <a:avLst/>
          </a:prstGeom>
        </p:spPr>
        <p:txBody>
          <a:bodyPr wrap="square">
            <a:spAutoFit/>
          </a:bodyPr>
          <a:lstStyle/>
          <a:p>
            <a:pPr algn="just"/>
            <a:r>
              <a:rPr lang="es-ES_tradnl" sz="1400" dirty="0">
                <a:latin typeface="Myriad Pro Light"/>
              </a:rPr>
              <a:t>El proceso de Control y Seguimiento abarca desde que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revisa avances semanales con los </a:t>
            </a:r>
            <a:r>
              <a:rPr lang="es-ES_tradnl" sz="1400" dirty="0" err="1">
                <a:latin typeface="Myriad Pro Light"/>
              </a:rPr>
              <a:t>Developer</a:t>
            </a:r>
            <a:r>
              <a:rPr lang="es-ES_tradnl" sz="1400" dirty="0">
                <a:latin typeface="Myriad Pro Light"/>
              </a:rPr>
              <a:t> asignados a los proyectos hasta que el área  de Desarrollo e Operaciones realizan reuniones con gerencia y/o cliente cada semana, esto para documentar los acuerdos y avances. El factor  de éxito de este proceso hace referencia al monitoreo periódico del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de los avances de los proyecto a los recursos asignados al proyectos. </a:t>
            </a:r>
            <a:endParaRPr lang="en-US" sz="1400" dirty="0">
              <a:latin typeface="Myriad Pro Light"/>
            </a:endParaRPr>
          </a:p>
        </p:txBody>
      </p:sp>
      <p:sp>
        <p:nvSpPr>
          <p:cNvPr id="6" name="Rectángulo 5"/>
          <p:cNvSpPr/>
          <p:nvPr/>
        </p:nvSpPr>
        <p:spPr>
          <a:xfrm>
            <a:off x="55261" y="3300411"/>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52" name="CuadroTexto 51"/>
          <p:cNvSpPr txBox="1"/>
          <p:nvPr/>
        </p:nvSpPr>
        <p:spPr>
          <a:xfrm>
            <a:off x="238999" y="4103899"/>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53" name="CuadroTexto 52"/>
          <p:cNvSpPr txBox="1"/>
          <p:nvPr/>
        </p:nvSpPr>
        <p:spPr>
          <a:xfrm>
            <a:off x="1331639" y="3663028"/>
            <a:ext cx="7782917" cy="307777"/>
          </a:xfrm>
          <a:prstGeom prst="rect">
            <a:avLst/>
          </a:prstGeom>
          <a:noFill/>
        </p:spPr>
        <p:txBody>
          <a:bodyPr wrap="square" rtlCol="0">
            <a:spAutoFit/>
          </a:bodyPr>
          <a:lstStyle/>
          <a:p>
            <a:r>
              <a:rPr lang="es-MX" sz="1400" dirty="0" smtClean="0">
                <a:latin typeface="Myriad Pro Light"/>
              </a:rPr>
              <a:t>1.Revisar Avances con el grupo de trabajo.</a:t>
            </a:r>
            <a:endParaRPr lang="es-MX" sz="1400" dirty="0">
              <a:latin typeface="Myriad Pro Light"/>
            </a:endParaRPr>
          </a:p>
        </p:txBody>
      </p:sp>
      <p:sp>
        <p:nvSpPr>
          <p:cNvPr id="54" name="CuadroTexto 53"/>
          <p:cNvSpPr txBox="1"/>
          <p:nvPr/>
        </p:nvSpPr>
        <p:spPr>
          <a:xfrm>
            <a:off x="238999" y="4466516"/>
            <a:ext cx="7773115" cy="1169551"/>
          </a:xfrm>
          <a:prstGeom prst="rect">
            <a:avLst/>
          </a:prstGeom>
          <a:noFill/>
        </p:spPr>
        <p:txBody>
          <a:bodyPr wrap="square" rtlCol="0">
            <a:spAutoFit/>
          </a:bodyPr>
          <a:lstStyle/>
          <a:p>
            <a:pPr algn="just"/>
            <a:r>
              <a:rPr lang="es-MX" sz="1400" dirty="0" smtClean="0">
                <a:latin typeface="Myriad Pro Light"/>
              </a:rPr>
              <a:t>1. </a:t>
            </a:r>
            <a:r>
              <a:rPr lang="es-ES_tradnl" sz="1400" dirty="0">
                <a:latin typeface="Myriad Pro Light"/>
              </a:rPr>
              <a:t>En esta actividad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revisa el trabajo realizado por los </a:t>
            </a:r>
            <a:r>
              <a:rPr lang="es-ES_tradnl" sz="1400" dirty="0" err="1">
                <a:latin typeface="Myriad Pro Light"/>
              </a:rPr>
              <a:t>Developer</a:t>
            </a:r>
            <a:r>
              <a:rPr lang="es-ES_tradnl" sz="1400" dirty="0">
                <a:latin typeface="Myriad Pro Light"/>
              </a:rPr>
              <a:t> (s) asignados a los proyectos, si por alguna razón existen desviaciones de cumplimiento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analizará las desviaciones y el impacto que puede causar (actividad 2) y se las comunicará al Project Manager.</a:t>
            </a:r>
            <a:endParaRPr lang="en-US" sz="1400" dirty="0">
              <a:latin typeface="Myriad Pro Light"/>
            </a:endParaRPr>
          </a:p>
          <a:p>
            <a:endParaRPr lang="es-MX" sz="1400" dirty="0">
              <a:latin typeface="Myriad Pro Light"/>
            </a:endParaRPr>
          </a:p>
        </p:txBody>
      </p:sp>
      <p:sp>
        <p:nvSpPr>
          <p:cNvPr id="55" name="CuadroTexto 54"/>
          <p:cNvSpPr txBox="1"/>
          <p:nvPr/>
        </p:nvSpPr>
        <p:spPr>
          <a:xfrm>
            <a:off x="1326613" y="3672374"/>
            <a:ext cx="7782917" cy="307777"/>
          </a:xfrm>
          <a:prstGeom prst="rect">
            <a:avLst/>
          </a:prstGeom>
          <a:noFill/>
        </p:spPr>
        <p:txBody>
          <a:bodyPr wrap="square" rtlCol="0">
            <a:spAutoFit/>
          </a:bodyPr>
          <a:lstStyle/>
          <a:p>
            <a:r>
              <a:rPr lang="es-MX" sz="1400" dirty="0" smtClean="0">
                <a:latin typeface="Myriad Pro Light"/>
              </a:rPr>
              <a:t>2. Analizar riesgo e impacto.</a:t>
            </a:r>
            <a:endParaRPr lang="es-MX" sz="1400" dirty="0">
              <a:latin typeface="Myriad Pro Light"/>
            </a:endParaRPr>
          </a:p>
        </p:txBody>
      </p:sp>
      <p:sp>
        <p:nvSpPr>
          <p:cNvPr id="56" name="CuadroTexto 55"/>
          <p:cNvSpPr txBox="1"/>
          <p:nvPr/>
        </p:nvSpPr>
        <p:spPr>
          <a:xfrm>
            <a:off x="229197" y="4468465"/>
            <a:ext cx="7782917" cy="1169551"/>
          </a:xfrm>
          <a:prstGeom prst="rect">
            <a:avLst/>
          </a:prstGeom>
          <a:noFill/>
        </p:spPr>
        <p:txBody>
          <a:bodyPr wrap="square" rtlCol="0">
            <a:spAutoFit/>
          </a:bodyPr>
          <a:lstStyle/>
          <a:p>
            <a:pPr algn="just"/>
            <a:r>
              <a:rPr lang="es-MX" sz="1400" dirty="0" smtClean="0">
                <a:latin typeface="Myriad Pro Light"/>
              </a:rPr>
              <a:t>2. </a:t>
            </a:r>
            <a:r>
              <a:rPr lang="es-MX" sz="1400" dirty="0"/>
              <a:t>E</a:t>
            </a:r>
            <a:r>
              <a:rPr lang="es-ES_tradnl" sz="1400" dirty="0"/>
              <a:t>n esta fase el Project Manager  especificará en el Plan Integral de Proyecto, la planeación  y monitoreo de riesgos que se podrán tener en el  proyecto, dentro del Plan Integral de Proyecto  en la  pestaña “Gestión de riesgos “, el Project Manager  del área, es importante que registre el uso de parámetros de los riesgos definidos  en documento Plan integral de proyecto bajo la pestaña “</a:t>
            </a:r>
            <a:r>
              <a:rPr lang="es-ES_tradnl" sz="1400" dirty="0" err="1"/>
              <a:t>ParametrosRiesgos</a:t>
            </a:r>
            <a:r>
              <a:rPr lang="es-ES_tradnl" sz="1400" dirty="0"/>
              <a:t>” que se encuentra dentro de la línea base de Inicio y recepción de proyecto</a:t>
            </a:r>
            <a:r>
              <a:rPr lang="es-ES_tradnl" sz="1400" dirty="0" smtClean="0"/>
              <a:t>.</a:t>
            </a:r>
            <a:endParaRPr lang="en-US" sz="1400" dirty="0"/>
          </a:p>
        </p:txBody>
      </p:sp>
      <p:grpSp>
        <p:nvGrpSpPr>
          <p:cNvPr id="10" name="Grupo 9"/>
          <p:cNvGrpSpPr/>
          <p:nvPr/>
        </p:nvGrpSpPr>
        <p:grpSpPr>
          <a:xfrm>
            <a:off x="238999" y="4487176"/>
            <a:ext cx="7782917" cy="1262355"/>
            <a:chOff x="283224" y="4082549"/>
            <a:chExt cx="7782917" cy="1262355"/>
          </a:xfrm>
        </p:grpSpPr>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545" y="5011529"/>
              <a:ext cx="295275" cy="333375"/>
            </a:xfrm>
            <a:prstGeom prst="rect">
              <a:avLst/>
            </a:prstGeom>
          </p:spPr>
        </p:pic>
        <p:sp>
          <p:nvSpPr>
            <p:cNvPr id="58" name="CuadroTexto 57"/>
            <p:cNvSpPr txBox="1"/>
            <p:nvPr/>
          </p:nvSpPr>
          <p:spPr>
            <a:xfrm>
              <a:off x="283224" y="4082549"/>
              <a:ext cx="7782917" cy="738664"/>
            </a:xfrm>
            <a:prstGeom prst="rect">
              <a:avLst/>
            </a:prstGeom>
            <a:noFill/>
          </p:spPr>
          <p:txBody>
            <a:bodyPr wrap="square" rtlCol="0">
              <a:spAutoFit/>
            </a:bodyPr>
            <a:lstStyle/>
            <a:p>
              <a:pPr algn="just"/>
              <a:r>
                <a:rPr lang="es-MX" sz="1400" dirty="0" smtClean="0">
                  <a:latin typeface="Myriad Pro Light"/>
                </a:rPr>
                <a:t>3. </a:t>
              </a:r>
              <a:r>
                <a:rPr lang="es-ES_tradnl" sz="1400" dirty="0"/>
                <a:t>En esta actividad el  Project Manager y </a:t>
              </a:r>
              <a:r>
                <a:rPr lang="es-ES_tradnl" sz="1400" dirty="0" err="1"/>
                <a:t>Chief</a:t>
              </a:r>
              <a:r>
                <a:rPr lang="es-ES_tradnl" sz="1400" dirty="0"/>
                <a:t> </a:t>
              </a:r>
              <a:r>
                <a:rPr lang="es-ES_tradnl" sz="1400" dirty="0" err="1"/>
                <a:t>Information</a:t>
              </a:r>
              <a:r>
                <a:rPr lang="es-ES_tradnl" sz="1400" dirty="0"/>
                <a:t> </a:t>
              </a:r>
              <a:r>
                <a:rPr lang="es-ES_tradnl" sz="1400" dirty="0" err="1"/>
                <a:t>Officer</a:t>
              </a:r>
              <a:r>
                <a:rPr lang="es-ES_tradnl" sz="1400" dirty="0"/>
                <a:t> revisarán las desviaciones, causas e impactos y  actualizará el Plan Integral de Proyecto.</a:t>
              </a:r>
              <a:endParaRPr lang="en-US" sz="1400" dirty="0"/>
            </a:p>
            <a:p>
              <a:pPr algn="just"/>
              <a:r>
                <a:rPr lang="es-ES_tradnl" sz="1400" dirty="0" smtClean="0"/>
                <a:t>.</a:t>
              </a:r>
              <a:endParaRPr lang="en-US" sz="1400" dirty="0"/>
            </a:p>
          </p:txBody>
        </p:sp>
      </p:grpSp>
      <p:sp>
        <p:nvSpPr>
          <p:cNvPr id="59" name="CuadroTexto 58"/>
          <p:cNvSpPr txBox="1"/>
          <p:nvPr/>
        </p:nvSpPr>
        <p:spPr>
          <a:xfrm>
            <a:off x="1316660" y="3650338"/>
            <a:ext cx="7782917" cy="307777"/>
          </a:xfrm>
          <a:prstGeom prst="rect">
            <a:avLst/>
          </a:prstGeom>
          <a:noFill/>
        </p:spPr>
        <p:txBody>
          <a:bodyPr wrap="square" rtlCol="0">
            <a:spAutoFit/>
          </a:bodyPr>
          <a:lstStyle/>
          <a:p>
            <a:r>
              <a:rPr lang="es-MX" sz="1400" dirty="0" smtClean="0">
                <a:latin typeface="Myriad Pro Light"/>
              </a:rPr>
              <a:t>3. Revisar riesgos e impactos.</a:t>
            </a:r>
            <a:endParaRPr lang="es-MX" sz="1400" dirty="0">
              <a:latin typeface="Myriad Pro Light"/>
            </a:endParaRPr>
          </a:p>
        </p:txBody>
      </p:sp>
      <p:sp>
        <p:nvSpPr>
          <p:cNvPr id="61" name="CuadroTexto 60"/>
          <p:cNvSpPr txBox="1"/>
          <p:nvPr/>
        </p:nvSpPr>
        <p:spPr>
          <a:xfrm>
            <a:off x="1324149" y="3663028"/>
            <a:ext cx="7782917" cy="307777"/>
          </a:xfrm>
          <a:prstGeom prst="rect">
            <a:avLst/>
          </a:prstGeom>
          <a:noFill/>
        </p:spPr>
        <p:txBody>
          <a:bodyPr wrap="square" rtlCol="0">
            <a:spAutoFit/>
          </a:bodyPr>
          <a:lstStyle/>
          <a:p>
            <a:r>
              <a:rPr lang="es-MX" sz="1400" dirty="0" smtClean="0">
                <a:latin typeface="Myriad Pro Light"/>
              </a:rPr>
              <a:t>4. Seguimientos al proyecto.</a:t>
            </a:r>
            <a:endParaRPr lang="es-MX" sz="1400" dirty="0">
              <a:latin typeface="Myriad Pro Light"/>
            </a:endParaRPr>
          </a:p>
        </p:txBody>
      </p:sp>
      <p:sp>
        <p:nvSpPr>
          <p:cNvPr id="62" name="CuadroTexto 61"/>
          <p:cNvSpPr txBox="1"/>
          <p:nvPr/>
        </p:nvSpPr>
        <p:spPr>
          <a:xfrm>
            <a:off x="248801" y="4460446"/>
            <a:ext cx="7782917" cy="1384995"/>
          </a:xfrm>
          <a:prstGeom prst="rect">
            <a:avLst/>
          </a:prstGeom>
          <a:noFill/>
        </p:spPr>
        <p:txBody>
          <a:bodyPr wrap="square" rtlCol="0">
            <a:spAutoFit/>
          </a:bodyPr>
          <a:lstStyle/>
          <a:p>
            <a:r>
              <a:rPr lang="es-ES_tradnl" sz="1400" dirty="0" smtClean="0">
                <a:latin typeface="Myriad Pro Light"/>
              </a:rPr>
              <a:t>4. Para </a:t>
            </a:r>
            <a:r>
              <a:rPr lang="es-ES_tradnl" sz="1400" dirty="0">
                <a:latin typeface="Myriad Pro Light"/>
              </a:rPr>
              <a:t>el caso de las actividades de Desarrollo el equipo reportará las horas aplicadas y el avance a través del Sistema EPICOR. Según la periodicidad el Project Manager  registrará la sección de 11.1 Reuniones de seguimiento con los indicadores del proyecto y los avances con Gerencia de Desarrollo/cliente, los acuerdos se encuentran documentados en la sección 11.2 acuerdos en el plan integral de proyecto. Periódicamente se actualiza todos los elementos de la pestaña reuniones de </a:t>
            </a:r>
            <a:r>
              <a:rPr lang="es-ES_tradnl" sz="1400" dirty="0" smtClean="0">
                <a:latin typeface="Myriad Pro Light"/>
              </a:rPr>
              <a:t>seguimiento.</a:t>
            </a:r>
            <a:endParaRPr lang="en-US" sz="1400" dirty="0">
              <a:latin typeface="Myriad Pro Light"/>
            </a:endParaRPr>
          </a:p>
        </p:txBody>
      </p:sp>
      <p:sp>
        <p:nvSpPr>
          <p:cNvPr id="65" name="CuadroTexto 64"/>
          <p:cNvSpPr txBox="1"/>
          <p:nvPr/>
        </p:nvSpPr>
        <p:spPr>
          <a:xfrm>
            <a:off x="254516" y="4471947"/>
            <a:ext cx="7782917" cy="1384995"/>
          </a:xfrm>
          <a:prstGeom prst="rect">
            <a:avLst/>
          </a:prstGeom>
          <a:noFill/>
        </p:spPr>
        <p:txBody>
          <a:bodyPr wrap="square" rtlCol="0">
            <a:spAutoFit/>
          </a:bodyPr>
          <a:lstStyle/>
          <a:p>
            <a:r>
              <a:rPr lang="es-MX" sz="1400" dirty="0" smtClean="0">
                <a:latin typeface="Myriad Pro Light"/>
              </a:rPr>
              <a:t>5. </a:t>
            </a:r>
            <a:r>
              <a:rPr lang="es-ES_tradnl" sz="1400" dirty="0"/>
              <a:t>Para el caso de las actividades de Desarrollo el equipo reportará las horas aplicadas y el avance a través del Sistema EPICOR. Según la periodicidad el Project Manager  registrará la sección de 11.1 Reuniones de seguimiento con los indicadores del proyecto y los avances con Gerencia de Desarrollo/cliente, los acuerdos se encuentran documentados en la sección 11.2 acuerdos en el plan integral de proyecto. Periódicamente se actualiza todos los elementos de la pestaña reuniones de </a:t>
            </a:r>
            <a:r>
              <a:rPr lang="es-ES_tradnl" sz="1400" dirty="0" smtClean="0"/>
              <a:t>seguimiento.</a:t>
            </a:r>
            <a:endParaRPr lang="en-US" sz="1400" dirty="0"/>
          </a:p>
        </p:txBody>
      </p:sp>
      <p:sp>
        <p:nvSpPr>
          <p:cNvPr id="66" name="CuadroTexto 65"/>
          <p:cNvSpPr txBox="1"/>
          <p:nvPr/>
        </p:nvSpPr>
        <p:spPr>
          <a:xfrm>
            <a:off x="1313066" y="3670145"/>
            <a:ext cx="7782917" cy="307777"/>
          </a:xfrm>
          <a:prstGeom prst="rect">
            <a:avLst/>
          </a:prstGeom>
          <a:noFill/>
        </p:spPr>
        <p:txBody>
          <a:bodyPr wrap="square" rtlCol="0">
            <a:spAutoFit/>
          </a:bodyPr>
          <a:lstStyle/>
          <a:p>
            <a:r>
              <a:rPr lang="es-MX" sz="1400" dirty="0" smtClean="0">
                <a:latin typeface="Myriad Pro Light"/>
              </a:rPr>
              <a:t>5. Actualizar Plan Integral de proyecto.</a:t>
            </a:r>
            <a:endParaRPr lang="es-MX" sz="1400" dirty="0">
              <a:latin typeface="Myriad Pro Light"/>
            </a:endParaRPr>
          </a:p>
        </p:txBody>
      </p:sp>
      <p:sp>
        <p:nvSpPr>
          <p:cNvPr id="67" name="CuadroTexto 66"/>
          <p:cNvSpPr txBox="1"/>
          <p:nvPr/>
        </p:nvSpPr>
        <p:spPr>
          <a:xfrm>
            <a:off x="1342388" y="3649237"/>
            <a:ext cx="7782917" cy="307777"/>
          </a:xfrm>
          <a:prstGeom prst="rect">
            <a:avLst/>
          </a:prstGeom>
          <a:noFill/>
        </p:spPr>
        <p:txBody>
          <a:bodyPr wrap="square" rtlCol="0">
            <a:spAutoFit/>
          </a:bodyPr>
          <a:lstStyle/>
          <a:p>
            <a:r>
              <a:rPr lang="es-MX" sz="1400" dirty="0" smtClean="0">
                <a:latin typeface="Myriad Pro Light"/>
              </a:rPr>
              <a:t>6. Enviar reporte de avance.</a:t>
            </a:r>
            <a:endParaRPr lang="es-MX" sz="1400" dirty="0">
              <a:latin typeface="Myriad Pro Light"/>
            </a:endParaRPr>
          </a:p>
        </p:txBody>
      </p:sp>
      <p:sp>
        <p:nvSpPr>
          <p:cNvPr id="68" name="CuadroTexto 67"/>
          <p:cNvSpPr txBox="1"/>
          <p:nvPr/>
        </p:nvSpPr>
        <p:spPr>
          <a:xfrm>
            <a:off x="231706" y="4462011"/>
            <a:ext cx="7782917" cy="523220"/>
          </a:xfrm>
          <a:prstGeom prst="rect">
            <a:avLst/>
          </a:prstGeom>
          <a:noFill/>
        </p:spPr>
        <p:txBody>
          <a:bodyPr wrap="square" rtlCol="0">
            <a:spAutoFit/>
          </a:bodyPr>
          <a:lstStyle/>
          <a:p>
            <a:r>
              <a:rPr lang="es-MX" sz="1400" dirty="0" smtClean="0">
                <a:latin typeface="Myriad Pro Light"/>
              </a:rPr>
              <a:t>6. </a:t>
            </a:r>
            <a:r>
              <a:rPr lang="es-ES_tradnl" sz="1400" dirty="0"/>
              <a:t>En esta actividad el Project Manager enviará por correo electrónico el plan integral de proyecto al equipo que participara en la reunión de avance (Solo en caso de ser necesario</a:t>
            </a:r>
            <a:r>
              <a:rPr lang="es-ES_tradnl" sz="1400" dirty="0" smtClean="0"/>
              <a:t>).</a:t>
            </a:r>
            <a:endParaRPr lang="en-US" sz="1400" dirty="0"/>
          </a:p>
        </p:txBody>
      </p:sp>
      <p:sp>
        <p:nvSpPr>
          <p:cNvPr id="69" name="CuadroTexto 68"/>
          <p:cNvSpPr txBox="1"/>
          <p:nvPr/>
        </p:nvSpPr>
        <p:spPr>
          <a:xfrm>
            <a:off x="277326" y="4487176"/>
            <a:ext cx="7782917" cy="954107"/>
          </a:xfrm>
          <a:prstGeom prst="rect">
            <a:avLst/>
          </a:prstGeom>
          <a:noFill/>
        </p:spPr>
        <p:txBody>
          <a:bodyPr wrap="square" rtlCol="0">
            <a:spAutoFit/>
          </a:bodyPr>
          <a:lstStyle/>
          <a:p>
            <a:r>
              <a:rPr lang="es-MX" sz="1400" dirty="0">
                <a:latin typeface="Myriad Pro Light"/>
              </a:rPr>
              <a:t>7</a:t>
            </a:r>
            <a:r>
              <a:rPr lang="es-MX" sz="1400" dirty="0" smtClean="0">
                <a:latin typeface="Myriad Pro Light"/>
              </a:rPr>
              <a:t>.</a:t>
            </a:r>
            <a:r>
              <a:rPr lang="es-ES_tradnl" sz="1400" dirty="0"/>
              <a:t> El Project Manager integrará el avance de proyectos en el reporte semanal. Se identifica las  actividades críticas del proyecto con retraso, así como actividades dependientes de estas. De igual forma, revisará los riesgos identificados y define una solución propuesta para mitigarlos. </a:t>
            </a:r>
            <a:endParaRPr lang="en-US" sz="1400" dirty="0"/>
          </a:p>
          <a:p>
            <a:r>
              <a:rPr lang="es-MX" sz="1400" dirty="0" smtClean="0">
                <a:latin typeface="Myriad Pro Light"/>
              </a:rPr>
              <a:t>.</a:t>
            </a:r>
            <a:endParaRPr lang="es-MX" sz="1400" dirty="0">
              <a:latin typeface="Myriad Pro Light"/>
            </a:endParaRPr>
          </a:p>
        </p:txBody>
      </p:sp>
      <p:sp>
        <p:nvSpPr>
          <p:cNvPr id="70" name="CuadroTexto 69"/>
          <p:cNvSpPr txBox="1"/>
          <p:nvPr/>
        </p:nvSpPr>
        <p:spPr>
          <a:xfrm>
            <a:off x="1339361" y="3673348"/>
            <a:ext cx="7782917" cy="307777"/>
          </a:xfrm>
          <a:prstGeom prst="rect">
            <a:avLst/>
          </a:prstGeom>
          <a:noFill/>
        </p:spPr>
        <p:txBody>
          <a:bodyPr wrap="square" rtlCol="0">
            <a:spAutoFit/>
          </a:bodyPr>
          <a:lstStyle/>
          <a:p>
            <a:r>
              <a:rPr lang="es-MX" sz="1400" dirty="0">
                <a:latin typeface="Myriad Pro Light"/>
              </a:rPr>
              <a:t>7</a:t>
            </a:r>
            <a:r>
              <a:rPr lang="es-MX" sz="1400" dirty="0" smtClean="0">
                <a:latin typeface="Myriad Pro Light"/>
              </a:rPr>
              <a:t>. </a:t>
            </a:r>
            <a:r>
              <a:rPr lang="es-MX" sz="1400" dirty="0">
                <a:latin typeface="Myriad Pro Light"/>
              </a:rPr>
              <a:t>Preparar sesión de avances</a:t>
            </a:r>
            <a:r>
              <a:rPr lang="es-MX" sz="1400" dirty="0" smtClean="0">
                <a:latin typeface="Myriad Pro Light"/>
              </a:rPr>
              <a:t>.</a:t>
            </a:r>
            <a:endParaRPr lang="es-MX" sz="1400" dirty="0">
              <a:latin typeface="Myriad Pro Light"/>
            </a:endParaRPr>
          </a:p>
        </p:txBody>
      </p:sp>
      <p:sp>
        <p:nvSpPr>
          <p:cNvPr id="72" name="CuadroTexto 71"/>
          <p:cNvSpPr txBox="1"/>
          <p:nvPr/>
        </p:nvSpPr>
        <p:spPr>
          <a:xfrm>
            <a:off x="236580" y="4464515"/>
            <a:ext cx="7782917" cy="523220"/>
          </a:xfrm>
          <a:prstGeom prst="rect">
            <a:avLst/>
          </a:prstGeom>
          <a:noFill/>
        </p:spPr>
        <p:txBody>
          <a:bodyPr wrap="square" rtlCol="0">
            <a:spAutoFit/>
          </a:bodyPr>
          <a:lstStyle/>
          <a:p>
            <a:r>
              <a:rPr lang="es-MX" sz="1400" dirty="0" smtClean="0">
                <a:latin typeface="Myriad Pro Light"/>
              </a:rPr>
              <a:t>8.</a:t>
            </a:r>
            <a:r>
              <a:rPr lang="es-MX" sz="1400" dirty="0"/>
              <a:t> </a:t>
            </a:r>
            <a:r>
              <a:rPr lang="es-ES_tradnl" sz="1400" dirty="0"/>
              <a:t>El Project Manager será el encargado de coordinar la reunión con </a:t>
            </a:r>
            <a:r>
              <a:rPr lang="es-ES_tradnl" sz="1400" dirty="0" err="1"/>
              <a:t>Chief</a:t>
            </a:r>
            <a:r>
              <a:rPr lang="es-ES_tradnl" sz="1400" dirty="0"/>
              <a:t> </a:t>
            </a:r>
            <a:r>
              <a:rPr lang="es-ES_tradnl" sz="1400" dirty="0" err="1"/>
              <a:t>Information</a:t>
            </a:r>
            <a:r>
              <a:rPr lang="es-ES_tradnl" sz="1400" dirty="0"/>
              <a:t> </a:t>
            </a:r>
            <a:r>
              <a:rPr lang="es-ES_tradnl" sz="1400" dirty="0" err="1"/>
              <a:t>Officer</a:t>
            </a:r>
            <a:r>
              <a:rPr lang="es-ES_tradnl" sz="1400" dirty="0"/>
              <a:t> o Cliente según corresponda esto mediante a correos electrónicos con el cliente o llamadas telefónicas.</a:t>
            </a:r>
            <a:endParaRPr lang="en-US" sz="1400" dirty="0"/>
          </a:p>
        </p:txBody>
      </p:sp>
      <p:sp>
        <p:nvSpPr>
          <p:cNvPr id="75" name="CuadroTexto 74"/>
          <p:cNvSpPr txBox="1"/>
          <p:nvPr/>
        </p:nvSpPr>
        <p:spPr>
          <a:xfrm>
            <a:off x="1346820" y="3680723"/>
            <a:ext cx="7782917" cy="307777"/>
          </a:xfrm>
          <a:prstGeom prst="rect">
            <a:avLst/>
          </a:prstGeom>
          <a:noFill/>
        </p:spPr>
        <p:txBody>
          <a:bodyPr wrap="square" rtlCol="0">
            <a:spAutoFit/>
          </a:bodyPr>
          <a:lstStyle/>
          <a:p>
            <a:r>
              <a:rPr lang="es-MX" sz="1400" dirty="0" smtClean="0">
                <a:latin typeface="Myriad Pro Light"/>
              </a:rPr>
              <a:t>8.</a:t>
            </a:r>
            <a:r>
              <a:rPr lang="es-MX" sz="1400" dirty="0" smtClean="0"/>
              <a:t> </a:t>
            </a:r>
            <a:r>
              <a:rPr lang="es-MX" sz="1400" dirty="0"/>
              <a:t>Coordinar </a:t>
            </a:r>
            <a:r>
              <a:rPr lang="es-MX" sz="1400" dirty="0" smtClean="0"/>
              <a:t>reunión</a:t>
            </a:r>
            <a:r>
              <a:rPr lang="es-MX" sz="1400" dirty="0" smtClean="0">
                <a:latin typeface="Myriad Pro Light"/>
              </a:rPr>
              <a:t>.</a:t>
            </a:r>
            <a:endParaRPr lang="es-MX" sz="1400" dirty="0">
              <a:latin typeface="Myriad Pro Light"/>
            </a:endParaRPr>
          </a:p>
        </p:txBody>
      </p:sp>
      <p:sp>
        <p:nvSpPr>
          <p:cNvPr id="76" name="CuadroTexto 75"/>
          <p:cNvSpPr txBox="1"/>
          <p:nvPr/>
        </p:nvSpPr>
        <p:spPr>
          <a:xfrm>
            <a:off x="1326613" y="3640992"/>
            <a:ext cx="7782917" cy="307777"/>
          </a:xfrm>
          <a:prstGeom prst="rect">
            <a:avLst/>
          </a:prstGeom>
          <a:noFill/>
        </p:spPr>
        <p:txBody>
          <a:bodyPr wrap="square" rtlCol="0">
            <a:spAutoFit/>
          </a:bodyPr>
          <a:lstStyle/>
          <a:p>
            <a:r>
              <a:rPr lang="es-MX" sz="1400" dirty="0" smtClean="0">
                <a:latin typeface="Myriad Pro Light"/>
              </a:rPr>
              <a:t>9.</a:t>
            </a:r>
            <a:r>
              <a:rPr lang="es-MX" sz="1400" dirty="0" smtClean="0"/>
              <a:t> Realizar Reunión</a:t>
            </a:r>
            <a:r>
              <a:rPr lang="es-MX" sz="1400" dirty="0" smtClean="0">
                <a:latin typeface="Myriad Pro Light"/>
              </a:rPr>
              <a:t>.</a:t>
            </a:r>
            <a:endParaRPr lang="es-MX" sz="1400" dirty="0">
              <a:latin typeface="Myriad Pro Light"/>
            </a:endParaRPr>
          </a:p>
        </p:txBody>
      </p:sp>
      <p:sp>
        <p:nvSpPr>
          <p:cNvPr id="77" name="CuadroTexto 76"/>
          <p:cNvSpPr txBox="1"/>
          <p:nvPr/>
        </p:nvSpPr>
        <p:spPr>
          <a:xfrm>
            <a:off x="204080" y="4444480"/>
            <a:ext cx="7782917" cy="2031325"/>
          </a:xfrm>
          <a:prstGeom prst="rect">
            <a:avLst/>
          </a:prstGeom>
          <a:noFill/>
        </p:spPr>
        <p:txBody>
          <a:bodyPr wrap="square" rtlCol="0">
            <a:spAutoFit/>
          </a:bodyPr>
          <a:lstStyle/>
          <a:p>
            <a:pPr algn="just"/>
            <a:r>
              <a:rPr lang="es-MX" sz="1400" dirty="0" smtClean="0">
                <a:latin typeface="Myriad Pro Light"/>
              </a:rPr>
              <a:t>9. </a:t>
            </a:r>
            <a:r>
              <a:rPr lang="es-ES_tradnl" sz="1400" dirty="0">
                <a:latin typeface="Myriad Pro Light"/>
              </a:rPr>
              <a:t>En esta actividad el  Project Manager  de Operaciones o Project Manager será el encargado de realizar la reunión con el cliente de acuerdo con la periodicidad definida dentro del plan, esta reunión se realizará al menos una vez durante todo el proyecto, asegurándose que se revisen los puntos críticos de los  proyectos. Así mismo se efectuará una reunión semanal con alta gerencia y gerencia de desarrollo para ver los impactos que se puedan presentar dentro del ciclo de vida del software, así mismo el Project Manager mostrara los indicadores y parámetros  correspondientes, esto permitirá medir la idoneidad, la eficacia y la eficiencia de nuestro proyecto. De estas reuniones será necesario que el Project Manager  registre los datos en el plan integral de proyecto bajo la pestaña reuniones de seguimiento</a:t>
            </a:r>
            <a:r>
              <a:rPr lang="es-ES_tradnl" sz="1400" dirty="0" smtClean="0">
                <a:latin typeface="Myriad Pro Light"/>
              </a:rPr>
              <a:t>.</a:t>
            </a:r>
            <a:endParaRPr lang="en-US" sz="1400" dirty="0">
              <a:latin typeface="Myriad Pro Light"/>
            </a:endParaRPr>
          </a:p>
        </p:txBody>
      </p:sp>
      <p:sp>
        <p:nvSpPr>
          <p:cNvPr id="78" name="CuadroTexto 77"/>
          <p:cNvSpPr txBox="1"/>
          <p:nvPr/>
        </p:nvSpPr>
        <p:spPr>
          <a:xfrm>
            <a:off x="153644" y="4464511"/>
            <a:ext cx="7782917" cy="1384995"/>
          </a:xfrm>
          <a:prstGeom prst="rect">
            <a:avLst/>
          </a:prstGeom>
          <a:noFill/>
        </p:spPr>
        <p:txBody>
          <a:bodyPr wrap="square" rtlCol="0">
            <a:spAutoFit/>
          </a:bodyPr>
          <a:lstStyle/>
          <a:p>
            <a:r>
              <a:rPr lang="es-MX" sz="1400" dirty="0" smtClean="0">
                <a:latin typeface="Myriad Pro Light"/>
              </a:rPr>
              <a:t>10. </a:t>
            </a:r>
            <a:r>
              <a:rPr lang="es-ES_tradnl" sz="1400" dirty="0"/>
              <a:t>El Project Manager  será es el responsable  de documentar los compromisos adquiridos en Plan Integral de Proyecto  en la pestaña “Compromisos adquiridos” del plan integral de proyecto que se encuentra dentro de la línea base del proyecto, llenando cada uno de los campos requeridos. Así mismo deberá documentar los ajustes en el Cronograma de trabajo en caso de no cumplir al 100% los objetivos o restricciones del proyecto.</a:t>
            </a:r>
            <a:endParaRPr lang="en-US" sz="1400" dirty="0"/>
          </a:p>
          <a:p>
            <a:endParaRPr lang="es-MX" sz="1400" dirty="0">
              <a:latin typeface="Myriad Pro Light"/>
            </a:endParaRPr>
          </a:p>
        </p:txBody>
      </p:sp>
      <p:sp>
        <p:nvSpPr>
          <p:cNvPr id="100" name="CuadroTexto 99"/>
          <p:cNvSpPr txBox="1"/>
          <p:nvPr/>
        </p:nvSpPr>
        <p:spPr>
          <a:xfrm>
            <a:off x="1228361" y="3636349"/>
            <a:ext cx="7782917" cy="307777"/>
          </a:xfrm>
          <a:prstGeom prst="rect">
            <a:avLst/>
          </a:prstGeom>
          <a:noFill/>
        </p:spPr>
        <p:txBody>
          <a:bodyPr wrap="square" rtlCol="0">
            <a:spAutoFit/>
          </a:bodyPr>
          <a:lstStyle/>
          <a:p>
            <a:r>
              <a:rPr lang="es-MX" sz="1400" dirty="0" smtClean="0">
                <a:latin typeface="Myriad Pro Light"/>
              </a:rPr>
              <a:t>10. </a:t>
            </a:r>
            <a:r>
              <a:rPr lang="es-MX" sz="1400" dirty="0"/>
              <a:t>Documentar acuerdos y ajustar Cronograma</a:t>
            </a:r>
            <a:r>
              <a:rPr lang="es-MX" sz="1400" dirty="0" smtClean="0">
                <a:latin typeface="Myriad Pro Light"/>
              </a:rPr>
              <a:t>.</a:t>
            </a:r>
            <a:endParaRPr lang="es-MX" sz="1400" dirty="0">
              <a:latin typeface="Myriad Pro Light"/>
            </a:endParaRPr>
          </a:p>
        </p:txBody>
      </p:sp>
    </p:spTree>
    <p:extLst>
      <p:ext uri="{BB962C8B-B14F-4D97-AF65-F5344CB8AC3E}">
        <p14:creationId xmlns:p14="http://schemas.microsoft.com/office/powerpoint/2010/main" val="148543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3"/>
                                        </p:tgtEl>
                                      </p:cBhvr>
                                    </p:animEffect>
                                    <p:set>
                                      <p:cBhvr>
                                        <p:cTn id="22" dur="1" fill="hold">
                                          <p:stCondLst>
                                            <p:cond delay="499"/>
                                          </p:stCondLst>
                                        </p:cTn>
                                        <p:tgtEl>
                                          <p:spTgt spid="5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4"/>
                                        </p:tgtEl>
                                      </p:cBhvr>
                                    </p:animEffect>
                                    <p:set>
                                      <p:cBhvr>
                                        <p:cTn id="25" dur="1" fill="hold">
                                          <p:stCondLst>
                                            <p:cond delay="499"/>
                                          </p:stCondLst>
                                        </p:cTn>
                                        <p:tgtEl>
                                          <p:spTgt spid="5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56"/>
                                        </p:tgtEl>
                                      </p:cBhvr>
                                    </p:animEffect>
                                    <p:set>
                                      <p:cBhvr>
                                        <p:cTn id="43" dur="1" fill="hold">
                                          <p:stCondLst>
                                            <p:cond delay="499"/>
                                          </p:stCondLst>
                                        </p:cTn>
                                        <p:tgtEl>
                                          <p:spTgt spid="5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59"/>
                                        </p:tgtEl>
                                      </p:cBhvr>
                                    </p:animEffect>
                                    <p:set>
                                      <p:cBhvr>
                                        <p:cTn id="58" dur="1" fill="hold">
                                          <p:stCondLst>
                                            <p:cond delay="499"/>
                                          </p:stCondLst>
                                        </p:cTn>
                                        <p:tgtEl>
                                          <p:spTgt spid="5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61"/>
                                        </p:tgtEl>
                                      </p:cBhvr>
                                    </p:animEffect>
                                    <p:set>
                                      <p:cBhvr>
                                        <p:cTn id="76" dur="1" fill="hold">
                                          <p:stCondLst>
                                            <p:cond delay="499"/>
                                          </p:stCondLst>
                                        </p:cTn>
                                        <p:tgtEl>
                                          <p:spTgt spid="6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66"/>
                                        </p:tgtEl>
                                      </p:cBhvr>
                                    </p:animEffect>
                                    <p:set>
                                      <p:cBhvr>
                                        <p:cTn id="97" dur="1" fill="hold">
                                          <p:stCondLst>
                                            <p:cond delay="499"/>
                                          </p:stCondLst>
                                        </p:cTn>
                                        <p:tgtEl>
                                          <p:spTgt spid="6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67"/>
                                        </p:tgtEl>
                                      </p:cBhvr>
                                    </p:animEffect>
                                    <p:set>
                                      <p:cBhvr>
                                        <p:cTn id="112" dur="1" fill="hold">
                                          <p:stCondLst>
                                            <p:cond delay="499"/>
                                          </p:stCondLst>
                                        </p:cTn>
                                        <p:tgtEl>
                                          <p:spTgt spid="6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68"/>
                                        </p:tgtEl>
                                      </p:cBhvr>
                                    </p:animEffect>
                                    <p:set>
                                      <p:cBhvr>
                                        <p:cTn id="115" dur="1" fill="hold">
                                          <p:stCondLst>
                                            <p:cond delay="499"/>
                                          </p:stCondLst>
                                        </p:cTn>
                                        <p:tgtEl>
                                          <p:spTgt spid="6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500"/>
                                        <p:tgtEl>
                                          <p:spTgt spid="7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69"/>
                                        </p:tgtEl>
                                      </p:cBhvr>
                                    </p:animEffect>
                                    <p:set>
                                      <p:cBhvr>
                                        <p:cTn id="130" dur="1" fill="hold">
                                          <p:stCondLst>
                                            <p:cond delay="499"/>
                                          </p:stCondLst>
                                        </p:cTn>
                                        <p:tgtEl>
                                          <p:spTgt spid="69"/>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70"/>
                                        </p:tgtEl>
                                      </p:cBhvr>
                                    </p:animEffect>
                                    <p:set>
                                      <p:cBhvr>
                                        <p:cTn id="133" dur="1" fill="hold">
                                          <p:stCondLst>
                                            <p:cond delay="499"/>
                                          </p:stCondLst>
                                        </p:cTn>
                                        <p:tgtEl>
                                          <p:spTgt spid="70"/>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75"/>
                                        </p:tgtEl>
                                        <p:attrNameLst>
                                          <p:attrName>style.visibility</p:attrName>
                                        </p:attrNameLst>
                                      </p:cBhvr>
                                      <p:to>
                                        <p:strVal val="visible"/>
                                      </p:to>
                                    </p:set>
                                    <p:animEffect transition="in" filter="fade">
                                      <p:cBhvr>
                                        <p:cTn id="138" dur="500"/>
                                        <p:tgtEl>
                                          <p:spTgt spid="75"/>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72"/>
                                        </p:tgtEl>
                                        <p:attrNameLst>
                                          <p:attrName>style.visibility</p:attrName>
                                        </p:attrNameLst>
                                      </p:cBhvr>
                                      <p:to>
                                        <p:strVal val="visible"/>
                                      </p:to>
                                    </p:set>
                                    <p:animEffect transition="in" filter="fade">
                                      <p:cBhvr>
                                        <p:cTn id="143" dur="500"/>
                                        <p:tgtEl>
                                          <p:spTgt spid="7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75"/>
                                        </p:tgtEl>
                                      </p:cBhvr>
                                    </p:animEffect>
                                    <p:set>
                                      <p:cBhvr>
                                        <p:cTn id="148" dur="1" fill="hold">
                                          <p:stCondLst>
                                            <p:cond delay="499"/>
                                          </p:stCondLst>
                                        </p:cTn>
                                        <p:tgtEl>
                                          <p:spTgt spid="75"/>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72"/>
                                        </p:tgtEl>
                                      </p:cBhvr>
                                    </p:animEffect>
                                    <p:set>
                                      <p:cBhvr>
                                        <p:cTn id="151" dur="1" fill="hold">
                                          <p:stCondLst>
                                            <p:cond delay="499"/>
                                          </p:stCondLst>
                                        </p:cTn>
                                        <p:tgtEl>
                                          <p:spTgt spid="72"/>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76"/>
                                        </p:tgtEl>
                                        <p:attrNameLst>
                                          <p:attrName>style.visibility</p:attrName>
                                        </p:attrNameLst>
                                      </p:cBhvr>
                                      <p:to>
                                        <p:strVal val="visible"/>
                                      </p:to>
                                    </p:set>
                                    <p:animEffect transition="in" filter="fade">
                                      <p:cBhvr>
                                        <p:cTn id="156" dur="500"/>
                                        <p:tgtEl>
                                          <p:spTgt spid="7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77"/>
                                        </p:tgtEl>
                                        <p:attrNameLst>
                                          <p:attrName>style.visibility</p:attrName>
                                        </p:attrNameLst>
                                      </p:cBhvr>
                                      <p:to>
                                        <p:strVal val="visible"/>
                                      </p:to>
                                    </p:set>
                                    <p:animEffect transition="in" filter="fade">
                                      <p:cBhvr>
                                        <p:cTn id="161" dur="500"/>
                                        <p:tgtEl>
                                          <p:spTgt spid="77"/>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76"/>
                                        </p:tgtEl>
                                      </p:cBhvr>
                                    </p:animEffect>
                                    <p:set>
                                      <p:cBhvr>
                                        <p:cTn id="166" dur="1" fill="hold">
                                          <p:stCondLst>
                                            <p:cond delay="499"/>
                                          </p:stCondLst>
                                        </p:cTn>
                                        <p:tgtEl>
                                          <p:spTgt spid="76"/>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77"/>
                                        </p:tgtEl>
                                      </p:cBhvr>
                                    </p:animEffect>
                                    <p:set>
                                      <p:cBhvr>
                                        <p:cTn id="169" dur="1" fill="hold">
                                          <p:stCondLst>
                                            <p:cond delay="499"/>
                                          </p:stCondLst>
                                        </p:cTn>
                                        <p:tgtEl>
                                          <p:spTgt spid="77"/>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00"/>
                                        </p:tgtEl>
                                        <p:attrNameLst>
                                          <p:attrName>style.visibility</p:attrName>
                                        </p:attrNameLst>
                                      </p:cBhvr>
                                      <p:to>
                                        <p:strVal val="visible"/>
                                      </p:to>
                                    </p:set>
                                    <p:animEffect transition="in" filter="fade">
                                      <p:cBhvr>
                                        <p:cTn id="174" dur="500"/>
                                        <p:tgtEl>
                                          <p:spTgt spid="100"/>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78"/>
                                        </p:tgtEl>
                                        <p:attrNameLst>
                                          <p:attrName>style.visibility</p:attrName>
                                        </p:attrNameLst>
                                      </p:cBhvr>
                                      <p:to>
                                        <p:strVal val="visible"/>
                                      </p:to>
                                    </p:set>
                                    <p:animEffect transition="in" filter="fade">
                                      <p:cBhvr>
                                        <p:cTn id="179" dur="500"/>
                                        <p:tgtEl>
                                          <p:spTgt spid="78"/>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78"/>
                                        </p:tgtEl>
                                      </p:cBhvr>
                                    </p:animEffect>
                                    <p:set>
                                      <p:cBhvr>
                                        <p:cTn id="184" dur="1" fill="hold">
                                          <p:stCondLst>
                                            <p:cond delay="499"/>
                                          </p:stCondLst>
                                        </p:cTn>
                                        <p:tgtEl>
                                          <p:spTgt spid="78"/>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100"/>
                                        </p:tgtEl>
                                      </p:cBhvr>
                                    </p:animEffect>
                                    <p:set>
                                      <p:cBhvr>
                                        <p:cTn id="187" dur="1" fill="hold">
                                          <p:stCondLst>
                                            <p:cond delay="499"/>
                                          </p:stCondLst>
                                        </p:cTn>
                                        <p:tgtEl>
                                          <p:spTgt spid="1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3" grpId="1"/>
      <p:bldP spid="54" grpId="0"/>
      <p:bldP spid="54" grpId="1"/>
      <p:bldP spid="55" grpId="0"/>
      <p:bldP spid="55" grpId="1"/>
      <p:bldP spid="56" grpId="0"/>
      <p:bldP spid="56" grpId="1"/>
      <p:bldP spid="59" grpId="0"/>
      <p:bldP spid="59" grpId="1"/>
      <p:bldP spid="61" grpId="0"/>
      <p:bldP spid="61" grpId="1"/>
      <p:bldP spid="62" grpId="0"/>
      <p:bldP spid="62" grpId="1"/>
      <p:bldP spid="65" grpId="0"/>
      <p:bldP spid="65" grpId="1"/>
      <p:bldP spid="66" grpId="0"/>
      <p:bldP spid="66" grpId="1"/>
      <p:bldP spid="67" grpId="0"/>
      <p:bldP spid="67" grpId="1"/>
      <p:bldP spid="68" grpId="0"/>
      <p:bldP spid="68" grpId="1"/>
      <p:bldP spid="69" grpId="0"/>
      <p:bldP spid="69" grpId="1"/>
      <p:bldP spid="70" grpId="0"/>
      <p:bldP spid="70" grpId="1"/>
      <p:bldP spid="72" grpId="0"/>
      <p:bldP spid="72" grpId="1"/>
      <p:bldP spid="75" grpId="0"/>
      <p:bldP spid="75" grpId="1"/>
      <p:bldP spid="76" grpId="0"/>
      <p:bldP spid="76" grpId="1"/>
      <p:bldP spid="77" grpId="0"/>
      <p:bldP spid="77" grpId="1"/>
      <p:bldP spid="78" grpId="0"/>
      <p:bldP spid="78" grpId="1"/>
      <p:bldP spid="100" grpId="0"/>
      <p:bldP spid="10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52945" y="-17976"/>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4283968" cy="307777"/>
          </a:xfrm>
          <a:prstGeom prst="rect">
            <a:avLst/>
          </a:prstGeom>
          <a:noFill/>
        </p:spPr>
        <p:txBody>
          <a:bodyPr wrap="square" rtlCol="0">
            <a:spAutoFit/>
          </a:bodyPr>
          <a:lstStyle/>
          <a:p>
            <a:r>
              <a:rPr lang="es-MX" sz="1400" b="1" i="1" dirty="0" smtClean="0">
                <a:latin typeface="Myriad Pro Light"/>
              </a:rPr>
              <a:t>Administración de la Configuración. </a:t>
            </a:r>
          </a:p>
        </p:txBody>
      </p:sp>
      <p:sp>
        <p:nvSpPr>
          <p:cNvPr id="2" name="Rectángulo 1"/>
          <p:cNvSpPr/>
          <p:nvPr/>
        </p:nvSpPr>
        <p:spPr>
          <a:xfrm>
            <a:off x="24420" y="1965958"/>
            <a:ext cx="8896020" cy="738664"/>
          </a:xfrm>
          <a:prstGeom prst="rect">
            <a:avLst/>
          </a:prstGeom>
        </p:spPr>
        <p:txBody>
          <a:bodyPr wrap="square">
            <a:spAutoFit/>
          </a:bodyPr>
          <a:lstStyle/>
          <a:p>
            <a:pPr algn="just"/>
            <a:r>
              <a:rPr lang="es-ES_tradnl" sz="1400" dirty="0" smtClean="0">
                <a:latin typeface="Myriad Pro Light"/>
              </a:rPr>
              <a:t>Este proceso </a:t>
            </a:r>
            <a:r>
              <a:rPr lang="es-ES_tradnl" sz="1400" dirty="0">
                <a:latin typeface="Myriad Pro Light"/>
              </a:rPr>
              <a:t>hace referencia a mantener la integridad de los productos de trabajo; incluyendo las actividades de creación y revisión del Plan de Administración de Configuración que se realizarán en el contexto de las actividades relevantes en la organización, como puede ser el desarrollo de proyectos o entrega de servicios.</a:t>
            </a:r>
            <a:endParaRPr lang="en-US" sz="1400" dirty="0">
              <a:latin typeface="Myriad Pro Light"/>
            </a:endParaRPr>
          </a:p>
        </p:txBody>
      </p:sp>
      <p:sp>
        <p:nvSpPr>
          <p:cNvPr id="6" name="Rectángulo 5"/>
          <p:cNvSpPr/>
          <p:nvPr/>
        </p:nvSpPr>
        <p:spPr>
          <a:xfrm>
            <a:off x="52945" y="2926447"/>
            <a:ext cx="9144000" cy="307777"/>
          </a:xfrm>
          <a:prstGeom prst="rect">
            <a:avLst/>
          </a:prstGeom>
        </p:spPr>
        <p:txBody>
          <a:bodyPr wrap="square">
            <a:spAutoFit/>
          </a:bodyPr>
          <a:lstStyle/>
          <a:p>
            <a:r>
              <a:rPr lang="es-MX" sz="1400" dirty="0" smtClean="0">
                <a:latin typeface="Myriad Pro Light"/>
                <a:ea typeface="MS Mincho"/>
                <a:cs typeface="Times New Roman" panose="02020603050405020304" pitchFamily="18" charset="0"/>
              </a:rPr>
              <a:t>Los pasos que conforman este  proceso son los siguientes: </a:t>
            </a:r>
          </a:p>
        </p:txBody>
      </p:sp>
      <p:sp>
        <p:nvSpPr>
          <p:cNvPr id="52" name="CuadroTexto 51"/>
          <p:cNvSpPr txBox="1"/>
          <p:nvPr/>
        </p:nvSpPr>
        <p:spPr>
          <a:xfrm>
            <a:off x="144863" y="3810171"/>
            <a:ext cx="8856984" cy="307777"/>
          </a:xfrm>
          <a:prstGeom prst="rect">
            <a:avLst/>
          </a:prstGeom>
          <a:noFill/>
        </p:spPr>
        <p:txBody>
          <a:bodyPr wrap="square" rtlCol="0">
            <a:spAutoFit/>
          </a:bodyPr>
          <a:lstStyle/>
          <a:p>
            <a:r>
              <a:rPr lang="es-MX" sz="1400" dirty="0" smtClean="0">
                <a:latin typeface="Myriad Pro Light"/>
              </a:rPr>
              <a:t>Proceso.</a:t>
            </a:r>
            <a:endParaRPr lang="es-MX" sz="1400" dirty="0">
              <a:latin typeface="Myriad Pro Light"/>
            </a:endParaRPr>
          </a:p>
        </p:txBody>
      </p:sp>
      <p:sp>
        <p:nvSpPr>
          <p:cNvPr id="30" name="CuadroTexto 29"/>
          <p:cNvSpPr txBox="1"/>
          <p:nvPr/>
        </p:nvSpPr>
        <p:spPr>
          <a:xfrm>
            <a:off x="467544" y="3302160"/>
            <a:ext cx="8856984" cy="307777"/>
          </a:xfrm>
          <a:prstGeom prst="rect">
            <a:avLst/>
          </a:prstGeom>
          <a:noFill/>
        </p:spPr>
        <p:txBody>
          <a:bodyPr wrap="square" rtlCol="0">
            <a:spAutoFit/>
          </a:bodyPr>
          <a:lstStyle/>
          <a:p>
            <a:r>
              <a:rPr lang="es-MX" sz="1400" dirty="0" smtClean="0">
                <a:latin typeface="Myriad Pro Light"/>
              </a:rPr>
              <a:t>1. Establecer Plan de Configuración Organizacional.</a:t>
            </a:r>
            <a:endParaRPr lang="es-MX" sz="1400" dirty="0">
              <a:latin typeface="Myriad Pro Light"/>
            </a:endParaRPr>
          </a:p>
        </p:txBody>
      </p:sp>
      <p:sp>
        <p:nvSpPr>
          <p:cNvPr id="31" name="CuadroTexto 30"/>
          <p:cNvSpPr txBox="1"/>
          <p:nvPr/>
        </p:nvSpPr>
        <p:spPr>
          <a:xfrm>
            <a:off x="121784" y="4167523"/>
            <a:ext cx="8856984" cy="738664"/>
          </a:xfrm>
          <a:prstGeom prst="rect">
            <a:avLst/>
          </a:prstGeom>
          <a:noFill/>
        </p:spPr>
        <p:txBody>
          <a:bodyPr wrap="square" rtlCol="0">
            <a:spAutoFit/>
          </a:bodyPr>
          <a:lstStyle/>
          <a:p>
            <a:r>
              <a:rPr lang="es-MX" sz="1400" dirty="0" smtClean="0">
                <a:latin typeface="Myriad Pro Light"/>
              </a:rPr>
              <a:t>1. </a:t>
            </a:r>
            <a:r>
              <a:rPr lang="es-ES_tradnl" sz="1400" dirty="0"/>
              <a:t>En esta fase el </a:t>
            </a:r>
            <a:r>
              <a:rPr lang="es-ES_tradnl" sz="1400" dirty="0" err="1"/>
              <a:t>Configuration</a:t>
            </a:r>
            <a:r>
              <a:rPr lang="es-ES_tradnl" sz="1400" dirty="0"/>
              <a:t> Manager del área de desarrollo es el encargado de  definir los puntos requeridos en el plan de configuración organizacional que está ubicado bajo la carpeta CM/</a:t>
            </a:r>
            <a:r>
              <a:rPr lang="es-ES_tradnl" sz="1400" dirty="0" err="1"/>
              <a:t>Template</a:t>
            </a:r>
            <a:r>
              <a:rPr lang="es-ES_tradnl" sz="1400" dirty="0"/>
              <a:t> con nombre de formato “FO-DE-018-Formato de Plan de Administración de la  Configuración Organizacional”.</a:t>
            </a:r>
            <a:r>
              <a:rPr lang="es-ES_tradnl" sz="1400" b="1" dirty="0"/>
              <a:t> </a:t>
            </a:r>
            <a:endParaRPr lang="en-US" sz="1400" dirty="0"/>
          </a:p>
        </p:txBody>
      </p:sp>
      <p:sp>
        <p:nvSpPr>
          <p:cNvPr id="32" name="CuadroTexto 31"/>
          <p:cNvSpPr txBox="1"/>
          <p:nvPr/>
        </p:nvSpPr>
        <p:spPr>
          <a:xfrm>
            <a:off x="467544" y="3289904"/>
            <a:ext cx="8856984" cy="307777"/>
          </a:xfrm>
          <a:prstGeom prst="rect">
            <a:avLst/>
          </a:prstGeom>
          <a:noFill/>
        </p:spPr>
        <p:txBody>
          <a:bodyPr wrap="square" rtlCol="0">
            <a:spAutoFit/>
          </a:bodyPr>
          <a:lstStyle/>
          <a:p>
            <a:r>
              <a:rPr lang="es-MX" sz="1400" dirty="0" smtClean="0">
                <a:latin typeface="Myriad Pro Light"/>
              </a:rPr>
              <a:t>2. Establecer, Crear y Validar Estructura del repositorio.</a:t>
            </a:r>
            <a:endParaRPr lang="es-MX" sz="1400" dirty="0">
              <a:latin typeface="Myriad Pro Light"/>
            </a:endParaRPr>
          </a:p>
        </p:txBody>
      </p:sp>
      <p:sp>
        <p:nvSpPr>
          <p:cNvPr id="33" name="CuadroTexto 32"/>
          <p:cNvSpPr txBox="1"/>
          <p:nvPr/>
        </p:nvSpPr>
        <p:spPr>
          <a:xfrm>
            <a:off x="111706" y="4117961"/>
            <a:ext cx="8856984" cy="1600438"/>
          </a:xfrm>
          <a:prstGeom prst="rect">
            <a:avLst/>
          </a:prstGeom>
          <a:noFill/>
        </p:spPr>
        <p:txBody>
          <a:bodyPr wrap="square" rtlCol="0">
            <a:spAutoFit/>
          </a:bodyPr>
          <a:lstStyle/>
          <a:p>
            <a:pPr algn="just"/>
            <a:r>
              <a:rPr lang="es-MX" sz="1400" dirty="0" smtClean="0">
                <a:latin typeface="Myriad Pro Light"/>
              </a:rPr>
              <a:t>2. </a:t>
            </a:r>
            <a:r>
              <a:rPr lang="es-ES_tradnl" sz="1400" dirty="0">
                <a:latin typeface="Myriad Pro Light"/>
              </a:rPr>
              <a:t>El </a:t>
            </a:r>
            <a:r>
              <a:rPr lang="es-ES_tradnl" sz="1400" dirty="0" err="1">
                <a:latin typeface="Myriad Pro Light"/>
              </a:rPr>
              <a:t>Configuration</a:t>
            </a:r>
            <a:r>
              <a:rPr lang="es-ES_tradnl" sz="1400" dirty="0">
                <a:latin typeface="Myriad Pro Light"/>
              </a:rPr>
              <a:t> Manager del área de Desarrollo será el responsable de crear o actualizar la estructura del repositorio del proyecto y asignar derechos de acceso correspondientes, de acuerdo de lo que encuentra especificado en el Plan Integral de Proyecto. Una vez creado el repositorio se validará con el equipo de trabajo y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 </a:t>
            </a:r>
            <a:endParaRPr lang="en-US" sz="1400" dirty="0">
              <a:latin typeface="Myriad Pro Light"/>
            </a:endParaRPr>
          </a:p>
          <a:p>
            <a:pPr algn="just"/>
            <a:r>
              <a:rPr lang="es-ES_tradnl" sz="1400" dirty="0">
                <a:latin typeface="Myriad Pro Light"/>
              </a:rPr>
              <a:t>Así mismo el </a:t>
            </a:r>
            <a:r>
              <a:rPr lang="es-ES_tradnl" sz="1400" dirty="0" err="1">
                <a:latin typeface="Myriad Pro Light"/>
              </a:rPr>
              <a:t>Configuration</a:t>
            </a:r>
            <a:r>
              <a:rPr lang="es-ES_tradnl" sz="1400" dirty="0">
                <a:latin typeface="Myriad Pro Light"/>
              </a:rPr>
              <a:t> Manager del área de desarrollo realizará cuando se le solicite por medio de un correo electrónico  el </a:t>
            </a:r>
            <a:r>
              <a:rPr lang="es-ES_tradnl" sz="1400" dirty="0" err="1">
                <a:latin typeface="Myriad Pro Light"/>
              </a:rPr>
              <a:t>branch</a:t>
            </a:r>
            <a:r>
              <a:rPr lang="es-ES_tradnl" sz="1400" dirty="0">
                <a:latin typeface="Myriad Pro Light"/>
              </a:rPr>
              <a:t> de acuerdo de los elementos de configuración y el número de revisión del repositorio considerados por el </a:t>
            </a:r>
            <a:r>
              <a:rPr lang="es-ES_tradnl" sz="1400" dirty="0" err="1">
                <a:latin typeface="Myriad Pro Light"/>
              </a:rPr>
              <a:t>Development</a:t>
            </a:r>
            <a:r>
              <a:rPr lang="es-ES_tradnl" sz="1400" dirty="0">
                <a:latin typeface="Myriad Pro Light"/>
              </a:rPr>
              <a:t> </a:t>
            </a:r>
            <a:r>
              <a:rPr lang="es-ES_tradnl" sz="1400" dirty="0" err="1">
                <a:latin typeface="Myriad Pro Light"/>
              </a:rPr>
              <a:t>Coordinator</a:t>
            </a:r>
            <a:r>
              <a:rPr lang="es-ES_tradnl" sz="1400" dirty="0">
                <a:latin typeface="Myriad Pro Light"/>
              </a:rPr>
              <a:t>.</a:t>
            </a:r>
            <a:endParaRPr lang="en-US" sz="1400" dirty="0">
              <a:latin typeface="Myriad Pro Light"/>
            </a:endParaRPr>
          </a:p>
        </p:txBody>
      </p:sp>
      <p:sp>
        <p:nvSpPr>
          <p:cNvPr id="34" name="CuadroTexto 33"/>
          <p:cNvSpPr txBox="1"/>
          <p:nvPr/>
        </p:nvSpPr>
        <p:spPr>
          <a:xfrm>
            <a:off x="419474" y="3276346"/>
            <a:ext cx="8856984" cy="307777"/>
          </a:xfrm>
          <a:prstGeom prst="rect">
            <a:avLst/>
          </a:prstGeom>
          <a:noFill/>
        </p:spPr>
        <p:txBody>
          <a:bodyPr wrap="square" rtlCol="0">
            <a:spAutoFit/>
          </a:bodyPr>
          <a:lstStyle/>
          <a:p>
            <a:r>
              <a:rPr lang="es-MX" sz="1400" dirty="0" smtClean="0">
                <a:latin typeface="Myriad Pro Light"/>
              </a:rPr>
              <a:t>3. Realizar Auditorias Físicas y Funcionales.</a:t>
            </a:r>
            <a:endParaRPr lang="es-MX" sz="1400" dirty="0">
              <a:latin typeface="Myriad Pro Light"/>
            </a:endParaRPr>
          </a:p>
        </p:txBody>
      </p:sp>
      <p:sp>
        <p:nvSpPr>
          <p:cNvPr id="35" name="CuadroTexto 34"/>
          <p:cNvSpPr txBox="1"/>
          <p:nvPr/>
        </p:nvSpPr>
        <p:spPr>
          <a:xfrm>
            <a:off x="121784" y="4094773"/>
            <a:ext cx="8856984" cy="2339102"/>
          </a:xfrm>
          <a:prstGeom prst="rect">
            <a:avLst/>
          </a:prstGeom>
          <a:noFill/>
        </p:spPr>
        <p:txBody>
          <a:bodyPr wrap="square" rtlCol="0">
            <a:spAutoFit/>
          </a:bodyPr>
          <a:lstStyle/>
          <a:p>
            <a:pPr algn="just"/>
            <a:r>
              <a:rPr lang="es-MX" sz="1200" dirty="0" smtClean="0">
                <a:latin typeface="Myriad Pro Light"/>
              </a:rPr>
              <a:t>3. </a:t>
            </a:r>
            <a:r>
              <a:rPr lang="es-MX" sz="1200" dirty="0">
                <a:latin typeface="Myriad Pro Light"/>
              </a:rPr>
              <a:t>En esta actividad el </a:t>
            </a:r>
            <a:r>
              <a:rPr lang="es-ES_tradnl" sz="1200" dirty="0" err="1">
                <a:latin typeface="Myriad Pro Light"/>
              </a:rPr>
              <a:t>Configuration</a:t>
            </a:r>
            <a:r>
              <a:rPr lang="es-ES_tradnl" sz="1200" dirty="0">
                <a:latin typeface="Myriad Pro Light"/>
              </a:rPr>
              <a:t> Manager </a:t>
            </a:r>
            <a:r>
              <a:rPr lang="es-MX" sz="1200" dirty="0">
                <a:latin typeface="Myriad Pro Light"/>
              </a:rPr>
              <a:t>del área de desarrollo será el responsable de realizar las auditorias  funcionales donde se  revisaran los repositorios del procesos, las solicitudes de cambio, los elementos impactados y la lista de elementos de configuración que se modificaron todo esto se registrar</a:t>
            </a:r>
            <a:r>
              <a:rPr lang="es-ES_tradnl" sz="1200" dirty="0">
                <a:latin typeface="Myriad Pro Light"/>
              </a:rPr>
              <a:t>á</a:t>
            </a:r>
            <a:r>
              <a:rPr lang="es-MX" sz="1200" dirty="0">
                <a:latin typeface="Myriad Pro Light"/>
              </a:rPr>
              <a:t> en el formato FO-DE-031-</a:t>
            </a:r>
            <a:r>
              <a:rPr lang="es-ES_tradnl" sz="1200" dirty="0">
                <a:latin typeface="Myriad Pro Light"/>
              </a:rPr>
              <a:t> Formato de</a:t>
            </a:r>
            <a:r>
              <a:rPr lang="es-MX" sz="1200" dirty="0">
                <a:latin typeface="Myriad Pro Light"/>
              </a:rPr>
              <a:t> Checklist Auditoria Funcional.</a:t>
            </a:r>
            <a:endParaRPr lang="en-US" sz="1200" dirty="0">
              <a:latin typeface="Myriad Pro Light"/>
            </a:endParaRPr>
          </a:p>
          <a:p>
            <a:pPr algn="just"/>
            <a:r>
              <a:rPr lang="es-MX" sz="1200" dirty="0">
                <a:latin typeface="Myriad Pro Light"/>
              </a:rPr>
              <a:t>Así mismo realizará las auditorias físicas donde se revisaran los repositorios del procesos, los  elementos de configuración estén bien identificados, manejo de líneas base, etiquetado versiones y si existen registros actualizados de la administración de la configuración, todo esto se registrar</a:t>
            </a:r>
            <a:r>
              <a:rPr lang="es-ES_tradnl" sz="1200" dirty="0">
                <a:latin typeface="Myriad Pro Light"/>
              </a:rPr>
              <a:t>á</a:t>
            </a:r>
            <a:r>
              <a:rPr lang="es-MX" sz="1200" dirty="0">
                <a:latin typeface="Myriad Pro Light"/>
              </a:rPr>
              <a:t> en el formato FO-DE-32-</a:t>
            </a:r>
            <a:r>
              <a:rPr lang="es-ES_tradnl" sz="1200" dirty="0">
                <a:latin typeface="Myriad Pro Light"/>
              </a:rPr>
              <a:t> Formato de</a:t>
            </a:r>
            <a:r>
              <a:rPr lang="es-MX" sz="1200" dirty="0">
                <a:latin typeface="Myriad Pro Light"/>
              </a:rPr>
              <a:t> Checklist Auditoria Física.</a:t>
            </a:r>
            <a:endParaRPr lang="en-US" sz="1200" dirty="0">
              <a:latin typeface="Myriad Pro Light"/>
            </a:endParaRPr>
          </a:p>
          <a:p>
            <a:pPr algn="just"/>
            <a:r>
              <a:rPr lang="es-MX" sz="1200" dirty="0">
                <a:latin typeface="Myriad Pro Light"/>
              </a:rPr>
              <a:t>Así mismo el Responsable de Procesos llevará el reporte de plan de seguimiento  con incidencias de las auditorías realizadas en el formato “FO-DE-008-Formato de Plan y Seguimiento de Auditorias”.</a:t>
            </a:r>
            <a:endParaRPr lang="en-US" sz="1200" dirty="0">
              <a:latin typeface="Myriad Pro Light"/>
            </a:endParaRPr>
          </a:p>
          <a:p>
            <a:pPr algn="just"/>
            <a:r>
              <a:rPr lang="es-MX" sz="1200" dirty="0">
                <a:latin typeface="Myriad Pro Light"/>
              </a:rPr>
              <a:t>Al momento de auditar el código </a:t>
            </a:r>
            <a:endParaRPr lang="en-US" sz="1200" dirty="0">
              <a:latin typeface="Myriad Pro Light"/>
            </a:endParaRPr>
          </a:p>
          <a:p>
            <a:pPr algn="just"/>
            <a:r>
              <a:rPr lang="es-MX" sz="1200" dirty="0">
                <a:latin typeface="Myriad Pro Light"/>
              </a:rPr>
              <a:t>Las evidencias relacionadas con los defectos solucionados se prueben ver en el JIRA principal del proyecto, todo esto para solucionar las preguntas de </a:t>
            </a:r>
            <a:r>
              <a:rPr lang="es-MX" sz="1200" dirty="0" err="1">
                <a:latin typeface="Myriad Pro Light"/>
              </a:rPr>
              <a:t>ckecklist</a:t>
            </a:r>
            <a:r>
              <a:rPr lang="es-MX" sz="1200" dirty="0">
                <a:latin typeface="Myriad Pro Light"/>
              </a:rPr>
              <a:t> de Auditoria Funcional. Y Física</a:t>
            </a:r>
            <a:endParaRPr lang="en-US" sz="1200" dirty="0">
              <a:latin typeface="Myriad Pro Light"/>
            </a:endParaRPr>
          </a:p>
          <a:p>
            <a:pPr algn="just"/>
            <a:r>
              <a:rPr lang="es-MX" sz="1400" dirty="0" smtClean="0">
                <a:latin typeface="Myriad Pro Light"/>
              </a:rPr>
              <a:t>.</a:t>
            </a:r>
            <a:endParaRPr lang="es-MX" sz="1400" dirty="0">
              <a:latin typeface="Myriad Pro Light"/>
            </a:endParaRPr>
          </a:p>
        </p:txBody>
      </p:sp>
      <p:sp>
        <p:nvSpPr>
          <p:cNvPr id="36" name="CuadroTexto 35"/>
          <p:cNvSpPr txBox="1"/>
          <p:nvPr/>
        </p:nvSpPr>
        <p:spPr>
          <a:xfrm>
            <a:off x="458928" y="3290114"/>
            <a:ext cx="8856984" cy="307777"/>
          </a:xfrm>
          <a:prstGeom prst="rect">
            <a:avLst/>
          </a:prstGeom>
          <a:noFill/>
        </p:spPr>
        <p:txBody>
          <a:bodyPr wrap="square" rtlCol="0">
            <a:spAutoFit/>
          </a:bodyPr>
          <a:lstStyle/>
          <a:p>
            <a:pPr lvl="0"/>
            <a:r>
              <a:rPr lang="es-MX" sz="1400" dirty="0" smtClean="0">
                <a:effectLst>
                  <a:glow>
                    <a:srgbClr val="000000"/>
                  </a:glow>
                  <a:outerShdw sx="0" sy="0">
                    <a:srgbClr val="000000"/>
                  </a:outerShdw>
                  <a:reflection stA="0" endPos="0" fadeDir="0" sx="0" sy="0"/>
                </a:effectLst>
                <a:latin typeface="Myriad Pro Light"/>
              </a:rPr>
              <a:t>4. Creación </a:t>
            </a:r>
            <a:r>
              <a:rPr lang="es-MX" sz="1400" dirty="0">
                <a:effectLst>
                  <a:glow>
                    <a:srgbClr val="000000"/>
                  </a:glow>
                  <a:outerShdw sx="0" sy="0">
                    <a:srgbClr val="000000"/>
                  </a:outerShdw>
                  <a:reflection stA="0" endPos="0" fadeDir="0" sx="0" sy="0"/>
                </a:effectLst>
                <a:latin typeface="Myriad Pro Light"/>
              </a:rPr>
              <a:t>de línea base inicial (ambiente de desarrollo</a:t>
            </a:r>
            <a:r>
              <a:rPr lang="es-MX" sz="1400" dirty="0" smtClean="0">
                <a:effectLst>
                  <a:glow>
                    <a:srgbClr val="000000"/>
                  </a:glow>
                  <a:outerShdw sx="0" sy="0">
                    <a:srgbClr val="000000"/>
                  </a:outerShdw>
                  <a:reflection stA="0" endPos="0" fadeDir="0" sx="0" sy="0"/>
                </a:effectLst>
                <a:latin typeface="Myriad Pro Light"/>
              </a:rPr>
              <a:t>)</a:t>
            </a:r>
            <a:r>
              <a:rPr lang="es-MX" sz="1400" dirty="0" smtClean="0">
                <a:latin typeface="Myriad Pro Light"/>
              </a:rPr>
              <a:t>.</a:t>
            </a:r>
            <a:endParaRPr lang="es-MX" sz="1400" dirty="0">
              <a:latin typeface="Myriad Pro Light"/>
            </a:endParaRPr>
          </a:p>
        </p:txBody>
      </p:sp>
      <p:sp>
        <p:nvSpPr>
          <p:cNvPr id="37" name="CuadroTexto 36"/>
          <p:cNvSpPr txBox="1"/>
          <p:nvPr/>
        </p:nvSpPr>
        <p:spPr>
          <a:xfrm>
            <a:off x="127553" y="4120543"/>
            <a:ext cx="8856984" cy="738664"/>
          </a:xfrm>
          <a:prstGeom prst="rect">
            <a:avLst/>
          </a:prstGeom>
          <a:noFill/>
        </p:spPr>
        <p:txBody>
          <a:bodyPr wrap="square" rtlCol="0">
            <a:spAutoFit/>
          </a:bodyPr>
          <a:lstStyle/>
          <a:p>
            <a:r>
              <a:rPr lang="es-MX" sz="1400" dirty="0" smtClean="0">
                <a:effectLst>
                  <a:glow>
                    <a:srgbClr val="000000"/>
                  </a:glow>
                  <a:outerShdw sx="0" sy="0">
                    <a:srgbClr val="000000"/>
                  </a:outerShdw>
                  <a:reflection stA="0" endPos="0" fadeDir="0" sx="0" sy="0"/>
                </a:effectLst>
                <a:latin typeface="Myriad Pro Light"/>
              </a:rPr>
              <a:t>4. </a:t>
            </a:r>
            <a:r>
              <a:rPr lang="es-MX" sz="1400" dirty="0"/>
              <a:t>El </a:t>
            </a:r>
            <a:r>
              <a:rPr lang="es-MX" sz="1400" dirty="0" err="1"/>
              <a:t>Configuration</a:t>
            </a:r>
            <a:r>
              <a:rPr lang="es-MX" sz="1400" dirty="0"/>
              <a:t> Manager al inicio del proyecto, con ayuda del equipo de trabajo creará la línea base inicial con los componentes necesarios para desarrollar e </a:t>
            </a:r>
            <a:r>
              <a:rPr lang="es-MX" sz="1400" dirty="0" smtClean="0"/>
              <a:t>ingresará </a:t>
            </a:r>
            <a:r>
              <a:rPr lang="es-MX" sz="1400" dirty="0"/>
              <a:t>los elementos establecidos al repositorio establecido, estas acciones pueden ser solicitadas por correo electrónico</a:t>
            </a:r>
            <a:r>
              <a:rPr lang="es-MX" sz="1400" dirty="0" smtClean="0"/>
              <a:t>.</a:t>
            </a:r>
            <a:endParaRPr lang="en-US" sz="1400" dirty="0"/>
          </a:p>
        </p:txBody>
      </p:sp>
      <p:sp>
        <p:nvSpPr>
          <p:cNvPr id="38" name="CuadroTexto 37"/>
          <p:cNvSpPr txBox="1"/>
          <p:nvPr/>
        </p:nvSpPr>
        <p:spPr>
          <a:xfrm>
            <a:off x="439201" y="3284880"/>
            <a:ext cx="8856984" cy="307777"/>
          </a:xfrm>
          <a:prstGeom prst="rect">
            <a:avLst/>
          </a:prstGeom>
          <a:noFill/>
        </p:spPr>
        <p:txBody>
          <a:bodyPr wrap="square" rtlCol="0">
            <a:spAutoFit/>
          </a:bodyPr>
          <a:lstStyle/>
          <a:p>
            <a:pPr lvl="0"/>
            <a:r>
              <a:rPr lang="es-MX" sz="1400" dirty="0">
                <a:effectLst>
                  <a:glow>
                    <a:srgbClr val="000000"/>
                  </a:glow>
                  <a:outerShdw sx="0" sy="0">
                    <a:srgbClr val="000000"/>
                  </a:outerShdw>
                  <a:reflection stA="0" endPos="0" fadeDir="0" sx="0" sy="0"/>
                </a:effectLst>
                <a:latin typeface="Myriad Pro Light"/>
              </a:rPr>
              <a:t>5</a:t>
            </a:r>
            <a:r>
              <a:rPr lang="es-MX" sz="1400" dirty="0" smtClean="0">
                <a:effectLst>
                  <a:glow>
                    <a:srgbClr val="000000"/>
                  </a:glow>
                  <a:outerShdw sx="0" sy="0">
                    <a:srgbClr val="000000"/>
                  </a:outerShdw>
                  <a:reflection stA="0" endPos="0" fadeDir="0" sx="0" sy="0"/>
                </a:effectLst>
                <a:latin typeface="Myriad Pro Light"/>
              </a:rPr>
              <a:t>. </a:t>
            </a:r>
            <a:r>
              <a:rPr lang="es-MX" sz="1400" dirty="0">
                <a:latin typeface="Myriad Pro Light"/>
              </a:rPr>
              <a:t>Creación de etiquetas para las líneas base intermedias (</a:t>
            </a:r>
            <a:r>
              <a:rPr lang="es-MX" sz="1400" dirty="0" err="1">
                <a:latin typeface="Myriad Pro Light"/>
              </a:rPr>
              <a:t>branch</a:t>
            </a:r>
            <a:r>
              <a:rPr lang="es-MX" sz="1400" dirty="0">
                <a:latin typeface="Myriad Pro Light"/>
              </a:rPr>
              <a:t>).</a:t>
            </a:r>
          </a:p>
        </p:txBody>
      </p:sp>
      <p:sp>
        <p:nvSpPr>
          <p:cNvPr id="39" name="CuadroTexto 38"/>
          <p:cNvSpPr txBox="1"/>
          <p:nvPr/>
        </p:nvSpPr>
        <p:spPr>
          <a:xfrm>
            <a:off x="103345" y="4108252"/>
            <a:ext cx="8856984" cy="1169551"/>
          </a:xfrm>
          <a:prstGeom prst="rect">
            <a:avLst/>
          </a:prstGeom>
          <a:noFill/>
        </p:spPr>
        <p:txBody>
          <a:bodyPr wrap="square" rtlCol="0">
            <a:spAutoFit/>
          </a:bodyPr>
          <a:lstStyle/>
          <a:p>
            <a:r>
              <a:rPr lang="es-MX" sz="1400" dirty="0">
                <a:effectLst>
                  <a:glow>
                    <a:srgbClr val="000000"/>
                  </a:glow>
                  <a:outerShdw sx="0" sy="0">
                    <a:srgbClr val="000000"/>
                  </a:outerShdw>
                  <a:reflection stA="0" endPos="0" fadeDir="0" sx="0" sy="0"/>
                </a:effectLst>
                <a:latin typeface="Myriad Pro Light"/>
              </a:rPr>
              <a:t>5</a:t>
            </a:r>
            <a:r>
              <a:rPr lang="es-MX" sz="1400" dirty="0" smtClean="0">
                <a:effectLst>
                  <a:glow>
                    <a:srgbClr val="000000"/>
                  </a:glow>
                  <a:outerShdw sx="0" sy="0">
                    <a:srgbClr val="000000"/>
                  </a:outerShdw>
                  <a:reflection stA="0" endPos="0" fadeDir="0" sx="0" sy="0"/>
                </a:effectLst>
                <a:latin typeface="Myriad Pro Light"/>
              </a:rPr>
              <a:t>. </a:t>
            </a:r>
            <a:r>
              <a:rPr lang="es-ES_tradnl" sz="1400" dirty="0"/>
              <a:t>El </a:t>
            </a:r>
            <a:r>
              <a:rPr lang="es-ES_tradnl" sz="1400" dirty="0" err="1"/>
              <a:t>Configuration</a:t>
            </a:r>
            <a:r>
              <a:rPr lang="es-ES_tradnl" sz="1400" dirty="0"/>
              <a:t> Manager con ayuda del equipo de trabajo, etiqueta la versión  de líneas base para el  paso entre ambientes (de desarrollo a Pruebas Testing) estas etiquetas se encuentran en el formato FO-DE-018-Formato de Plan de Administración de la  Configuración Organizacional”, así mismo creará la bitácora de creación de TAG que se encuentra \10-Administracion de la </a:t>
            </a:r>
            <a:r>
              <a:rPr lang="es-ES_tradnl" sz="1400" dirty="0" err="1"/>
              <a:t>configuracion</a:t>
            </a:r>
            <a:r>
              <a:rPr lang="es-ES_tradnl" sz="1400" dirty="0"/>
              <a:t>\</a:t>
            </a:r>
            <a:r>
              <a:rPr lang="es-ES_tradnl" sz="1400" dirty="0" err="1"/>
              <a:t>Templates</a:t>
            </a:r>
            <a:r>
              <a:rPr lang="es-ES_tradnl" sz="1400" dirty="0"/>
              <a:t> con el nombre según el plan de administración de la configuración.</a:t>
            </a:r>
            <a:endParaRPr lang="en-US" sz="1400" dirty="0"/>
          </a:p>
          <a:p>
            <a:r>
              <a:rPr lang="es-MX" sz="1400" dirty="0" smtClean="0"/>
              <a:t>.</a:t>
            </a:r>
            <a:endParaRPr lang="en-US" sz="1400" dirty="0"/>
          </a:p>
        </p:txBody>
      </p:sp>
      <p:sp>
        <p:nvSpPr>
          <p:cNvPr id="40" name="CuadroTexto 39"/>
          <p:cNvSpPr txBox="1"/>
          <p:nvPr/>
        </p:nvSpPr>
        <p:spPr>
          <a:xfrm>
            <a:off x="467544" y="3278928"/>
            <a:ext cx="8856984" cy="307777"/>
          </a:xfrm>
          <a:prstGeom prst="rect">
            <a:avLst/>
          </a:prstGeom>
          <a:noFill/>
        </p:spPr>
        <p:txBody>
          <a:bodyPr wrap="square" rtlCol="0">
            <a:spAutoFit/>
          </a:bodyPr>
          <a:lstStyle/>
          <a:p>
            <a:r>
              <a:rPr lang="es-MX" sz="1400" dirty="0" smtClean="0">
                <a:effectLst>
                  <a:glow>
                    <a:srgbClr val="000000"/>
                  </a:glow>
                  <a:reflection stA="0" endPos="0" fadeDir="0" sx="0" sy="0"/>
                </a:effectLst>
                <a:latin typeface="Myriad Pro Light"/>
              </a:rPr>
              <a:t>6. </a:t>
            </a:r>
            <a:r>
              <a:rPr lang="es-MX" sz="1400" dirty="0">
                <a:effectLst>
                  <a:glow>
                    <a:srgbClr val="000000"/>
                  </a:glow>
                  <a:reflection stA="0" endPos="0" fadeDir="0" sx="0" sy="0"/>
                </a:effectLst>
                <a:latin typeface="Myriad Pro Light"/>
              </a:rPr>
              <a:t>Integración de los cambios a línea base Principal (</a:t>
            </a:r>
            <a:r>
              <a:rPr lang="es-MX" sz="1400" dirty="0" err="1">
                <a:effectLst>
                  <a:glow>
                    <a:srgbClr val="000000"/>
                  </a:glow>
                  <a:reflection stA="0" endPos="0" fadeDir="0" sx="0" sy="0"/>
                </a:effectLst>
                <a:latin typeface="Myriad Pro Light"/>
              </a:rPr>
              <a:t>trunk</a:t>
            </a:r>
            <a:r>
              <a:rPr lang="es-MX" sz="1400" dirty="0" smtClean="0">
                <a:effectLst>
                  <a:glow>
                    <a:srgbClr val="000000"/>
                  </a:glow>
                  <a:reflection stA="0" endPos="0" fadeDir="0" sx="0" sy="0"/>
                </a:effectLst>
                <a:latin typeface="Myriad Pro Light"/>
              </a:rPr>
              <a:t>).</a:t>
            </a:r>
            <a:endParaRPr lang="en-US" sz="1400" dirty="0">
              <a:effectLst>
                <a:glow>
                  <a:srgbClr val="000000"/>
                </a:glow>
                <a:reflection stA="0" endPos="0" fadeDir="0" sx="0" sy="0"/>
              </a:effectLst>
              <a:latin typeface="Myriad Pro Light"/>
            </a:endParaRPr>
          </a:p>
        </p:txBody>
      </p:sp>
      <p:sp>
        <p:nvSpPr>
          <p:cNvPr id="41" name="CuadroTexto 40"/>
          <p:cNvSpPr txBox="1"/>
          <p:nvPr/>
        </p:nvSpPr>
        <p:spPr>
          <a:xfrm>
            <a:off x="82446" y="4113106"/>
            <a:ext cx="8856984" cy="1384995"/>
          </a:xfrm>
          <a:prstGeom prst="rect">
            <a:avLst/>
          </a:prstGeom>
          <a:noFill/>
        </p:spPr>
        <p:txBody>
          <a:bodyPr wrap="square" rtlCol="0">
            <a:spAutoFit/>
          </a:bodyPr>
          <a:lstStyle/>
          <a:p>
            <a:r>
              <a:rPr lang="es-MX" sz="1400" dirty="0" smtClean="0">
                <a:effectLst>
                  <a:glow>
                    <a:srgbClr val="000000"/>
                  </a:glow>
                  <a:reflection stA="0" endPos="0" fadeDir="0" sx="0" sy="0"/>
                </a:effectLst>
                <a:latin typeface="Myriad Pro Light"/>
              </a:rPr>
              <a:t>6. </a:t>
            </a:r>
            <a:r>
              <a:rPr lang="es-ES_tradnl" sz="1400" dirty="0">
                <a:latin typeface="Myriad Pro Light"/>
              </a:rPr>
              <a:t>Una vez de que el área de operaciones marca el JIRA en estatus CLOSED, el </a:t>
            </a:r>
            <a:r>
              <a:rPr lang="es-ES_tradnl" sz="1400" dirty="0" err="1">
                <a:latin typeface="Myriad Pro Light"/>
              </a:rPr>
              <a:t>Configuration</a:t>
            </a:r>
            <a:r>
              <a:rPr lang="es-ES_tradnl" sz="1400" dirty="0">
                <a:latin typeface="Myriad Pro Light"/>
              </a:rPr>
              <a:t> Manager con ayuda del  equipo de trabajo, realiza la reintegración de la línea base intermedia (</a:t>
            </a:r>
            <a:r>
              <a:rPr lang="es-ES_tradnl" sz="1400" dirty="0" err="1">
                <a:latin typeface="Myriad Pro Light"/>
              </a:rPr>
              <a:t>branch</a:t>
            </a:r>
            <a:r>
              <a:rPr lang="es-ES_tradnl" sz="1400" dirty="0">
                <a:latin typeface="Myriad Pro Light"/>
              </a:rPr>
              <a:t>) con la línea base  principal (</a:t>
            </a:r>
            <a:r>
              <a:rPr lang="es-ES_tradnl" sz="1400" dirty="0" err="1">
                <a:latin typeface="Myriad Pro Light"/>
              </a:rPr>
              <a:t>trunk</a:t>
            </a:r>
            <a:r>
              <a:rPr lang="es-ES_tradnl" sz="1400" dirty="0">
                <a:latin typeface="Myriad Pro Light"/>
              </a:rPr>
              <a:t>) (de Pruebas </a:t>
            </a:r>
            <a:r>
              <a:rPr lang="es-ES_tradnl" sz="1400" dirty="0" err="1">
                <a:latin typeface="Myriad Pro Light"/>
              </a:rPr>
              <a:t>testing</a:t>
            </a:r>
            <a:r>
              <a:rPr lang="es-ES_tradnl" sz="1400" dirty="0">
                <a:latin typeface="Myriad Pro Light"/>
              </a:rPr>
              <a:t> a Producción)  que se encuentra dentro del repositorio, así mismo marcará el JIRA con un estatus de COMMITTED, en caso de defectos detectados con cliente es necesario corregirlos e integrar los nuevos cambios al </a:t>
            </a:r>
            <a:r>
              <a:rPr lang="es-ES_tradnl" sz="1400" dirty="0" err="1">
                <a:latin typeface="Myriad Pro Light"/>
              </a:rPr>
              <a:t>trunk</a:t>
            </a:r>
            <a:r>
              <a:rPr lang="es-ES_tradnl" sz="1400" dirty="0">
                <a:latin typeface="Myriad Pro Light"/>
              </a:rPr>
              <a:t>.  </a:t>
            </a:r>
            <a:endParaRPr lang="en-US" sz="1400" dirty="0">
              <a:latin typeface="Myriad Pro Light"/>
            </a:endParaRPr>
          </a:p>
          <a:p>
            <a:endParaRPr lang="en-US" sz="1400" dirty="0">
              <a:effectLst>
                <a:glow>
                  <a:srgbClr val="000000"/>
                </a:glow>
                <a:reflection stA="0" endPos="0" fadeDir="0" sx="0" sy="0"/>
              </a:effectLst>
              <a:latin typeface="Myriad Pro Light"/>
            </a:endParaRPr>
          </a:p>
        </p:txBody>
      </p:sp>
      <p:sp>
        <p:nvSpPr>
          <p:cNvPr id="42" name="CuadroTexto 41"/>
          <p:cNvSpPr txBox="1"/>
          <p:nvPr/>
        </p:nvSpPr>
        <p:spPr>
          <a:xfrm>
            <a:off x="495887" y="3271112"/>
            <a:ext cx="8856984" cy="307777"/>
          </a:xfrm>
          <a:prstGeom prst="rect">
            <a:avLst/>
          </a:prstGeom>
          <a:noFill/>
        </p:spPr>
        <p:txBody>
          <a:bodyPr wrap="square" rtlCol="0">
            <a:spAutoFit/>
          </a:bodyPr>
          <a:lstStyle/>
          <a:p>
            <a:pPr lvl="0"/>
            <a:r>
              <a:rPr lang="es-MX" sz="1400" dirty="0" smtClean="0">
                <a:effectLst>
                  <a:glow>
                    <a:srgbClr val="000000"/>
                  </a:glow>
                  <a:reflection stA="0" endPos="0" fadeDir="0" sx="0" sy="0"/>
                </a:effectLst>
                <a:latin typeface="Myriad Pro Light"/>
              </a:rPr>
              <a:t>7. </a:t>
            </a:r>
            <a:r>
              <a:rPr lang="es-MX" sz="1400" dirty="0" smtClean="0">
                <a:effectLst>
                  <a:glow>
                    <a:srgbClr val="000000"/>
                  </a:glow>
                  <a:outerShdw sx="0" sy="0">
                    <a:srgbClr val="000000"/>
                  </a:outerShdw>
                  <a:reflection stA="0" endPos="0" fadeDir="0" sx="0" sy="0"/>
                </a:effectLst>
                <a:latin typeface="Myriad Pro Light"/>
              </a:rPr>
              <a:t>Crear línea base de fases.</a:t>
            </a:r>
            <a:endParaRPr lang="en-US" sz="1400" dirty="0">
              <a:effectLst>
                <a:glow>
                  <a:srgbClr val="000000"/>
                </a:glow>
                <a:outerShdw sx="0" sy="0">
                  <a:srgbClr val="000000"/>
                </a:outerShdw>
                <a:reflection stA="0" endPos="0" fadeDir="0" sx="0" sy="0"/>
              </a:effectLst>
              <a:latin typeface="Myriad Pro Light"/>
            </a:endParaRPr>
          </a:p>
        </p:txBody>
      </p:sp>
      <p:sp>
        <p:nvSpPr>
          <p:cNvPr id="43" name="CuadroTexto 42"/>
          <p:cNvSpPr txBox="1"/>
          <p:nvPr/>
        </p:nvSpPr>
        <p:spPr>
          <a:xfrm>
            <a:off x="101628" y="4134378"/>
            <a:ext cx="8856984" cy="954107"/>
          </a:xfrm>
          <a:prstGeom prst="rect">
            <a:avLst/>
          </a:prstGeom>
          <a:noFill/>
        </p:spPr>
        <p:txBody>
          <a:bodyPr wrap="square" rtlCol="0">
            <a:spAutoFit/>
          </a:bodyPr>
          <a:lstStyle/>
          <a:p>
            <a:r>
              <a:rPr lang="es-MX" sz="1400" dirty="0" smtClean="0">
                <a:effectLst>
                  <a:glow>
                    <a:srgbClr val="000000"/>
                  </a:glow>
                  <a:reflection stA="0" endPos="0" fadeDir="0" sx="0" sy="0"/>
                </a:effectLst>
                <a:latin typeface="Myriad Pro Light"/>
              </a:rPr>
              <a:t>7.</a:t>
            </a:r>
            <a:r>
              <a:rPr lang="es-ES_tradnl" sz="1400" dirty="0"/>
              <a:t> En esta fase el </a:t>
            </a:r>
            <a:r>
              <a:rPr lang="es-ES_tradnl" sz="1400" dirty="0" err="1"/>
              <a:t>Configuration</a:t>
            </a:r>
            <a:r>
              <a:rPr lang="es-ES_tradnl" sz="1400" dirty="0"/>
              <a:t> Manager realizará la línea base de cada una de las fases del ciclo de vida de desarrollo, así mismo le comunicara al Project Manager sobre las líneas bases creadas y se registrarán en plan integral de proyecto bajo la pestaña flujo de aprobación. </a:t>
            </a:r>
            <a:endParaRPr lang="en-US" sz="1400" dirty="0"/>
          </a:p>
          <a:p>
            <a:pPr lvl="0"/>
            <a:endParaRPr lang="en-US" sz="1400" dirty="0">
              <a:effectLst>
                <a:glow>
                  <a:srgbClr val="000000"/>
                </a:glow>
                <a:outerShdw sx="0" sy="0">
                  <a:srgbClr val="000000"/>
                </a:outerShdw>
                <a:reflection stA="0" endPos="0" fadeDir="0" sx="0" sy="0"/>
              </a:effectLst>
              <a:latin typeface="Myriad Pro Light"/>
            </a:endParaRPr>
          </a:p>
        </p:txBody>
      </p:sp>
      <p:sp>
        <p:nvSpPr>
          <p:cNvPr id="44" name="CuadroTexto 43"/>
          <p:cNvSpPr txBox="1"/>
          <p:nvPr/>
        </p:nvSpPr>
        <p:spPr>
          <a:xfrm>
            <a:off x="419474" y="3264150"/>
            <a:ext cx="8856984" cy="307777"/>
          </a:xfrm>
          <a:prstGeom prst="rect">
            <a:avLst/>
          </a:prstGeom>
          <a:noFill/>
        </p:spPr>
        <p:txBody>
          <a:bodyPr wrap="square" rtlCol="0">
            <a:spAutoFit/>
          </a:bodyPr>
          <a:lstStyle/>
          <a:p>
            <a:r>
              <a:rPr lang="es-MX" sz="1400" dirty="0" smtClean="0">
                <a:effectLst>
                  <a:glow>
                    <a:srgbClr val="000000"/>
                  </a:glow>
                  <a:reflection stA="0" endPos="0" fadeDir="0" sx="0" sy="0"/>
                </a:effectLst>
                <a:latin typeface="Myriad Pro Light"/>
              </a:rPr>
              <a:t>8. </a:t>
            </a:r>
            <a:r>
              <a:rPr lang="es-MX" sz="1400" dirty="0">
                <a:effectLst>
                  <a:glow>
                    <a:srgbClr val="000000"/>
                  </a:glow>
                  <a:outerShdw sx="0" sy="0">
                    <a:srgbClr val="000000"/>
                  </a:outerShdw>
                  <a:reflection stA="0" endPos="0" fadeDir="0" sx="0" sy="0"/>
                </a:effectLst>
                <a:latin typeface="Myriad Pro Light"/>
              </a:rPr>
              <a:t>Subir documentos a línea base de Administración de la </a:t>
            </a:r>
            <a:r>
              <a:rPr lang="es-MX" sz="1400" dirty="0" smtClean="0">
                <a:effectLst>
                  <a:glow>
                    <a:srgbClr val="000000"/>
                  </a:glow>
                  <a:outerShdw sx="0" sy="0">
                    <a:srgbClr val="000000"/>
                  </a:outerShdw>
                  <a:reflection stA="0" endPos="0" fadeDir="0" sx="0" sy="0"/>
                </a:effectLst>
                <a:latin typeface="Myriad Pro Light"/>
              </a:rPr>
              <a:t>Configuración.</a:t>
            </a:r>
            <a:endParaRPr lang="en-US" sz="1400" dirty="0">
              <a:effectLst>
                <a:glow>
                  <a:srgbClr val="000000"/>
                </a:glow>
                <a:outerShdw sx="0" sy="0">
                  <a:srgbClr val="000000"/>
                </a:outerShdw>
                <a:reflection stA="0" endPos="0" fadeDir="0" sx="0" sy="0"/>
              </a:effectLst>
              <a:latin typeface="Myriad Pro Light"/>
            </a:endParaRPr>
          </a:p>
        </p:txBody>
      </p:sp>
      <p:sp>
        <p:nvSpPr>
          <p:cNvPr id="45" name="CuadroTexto 44"/>
          <p:cNvSpPr txBox="1"/>
          <p:nvPr/>
        </p:nvSpPr>
        <p:spPr>
          <a:xfrm>
            <a:off x="107397" y="4087183"/>
            <a:ext cx="8856984" cy="1384995"/>
          </a:xfrm>
          <a:prstGeom prst="rect">
            <a:avLst/>
          </a:prstGeom>
          <a:noFill/>
        </p:spPr>
        <p:txBody>
          <a:bodyPr wrap="square" rtlCol="0">
            <a:spAutoFit/>
          </a:bodyPr>
          <a:lstStyle/>
          <a:p>
            <a:r>
              <a:rPr lang="es-MX" sz="1400" dirty="0" smtClean="0">
                <a:effectLst>
                  <a:glow>
                    <a:srgbClr val="000000"/>
                  </a:glow>
                  <a:reflection stA="0" endPos="0" fadeDir="0" sx="0" sy="0"/>
                </a:effectLst>
                <a:latin typeface="Myriad Pro Light"/>
              </a:rPr>
              <a:t>8.</a:t>
            </a:r>
            <a:r>
              <a:rPr lang="es-ES_tradnl" sz="1400" dirty="0"/>
              <a:t> En esta fase el  </a:t>
            </a:r>
            <a:r>
              <a:rPr lang="es-ES_tradnl" sz="1400" dirty="0" err="1"/>
              <a:t>Support</a:t>
            </a:r>
            <a:r>
              <a:rPr lang="es-ES_tradnl" sz="1400" dirty="0"/>
              <a:t> </a:t>
            </a:r>
            <a:r>
              <a:rPr lang="es-ES_tradnl" sz="1400" dirty="0" err="1"/>
              <a:t>Engineer</a:t>
            </a:r>
            <a:r>
              <a:rPr lang="es-ES_tradnl" sz="1400" dirty="0"/>
              <a:t> del área de sistemas Internos de la empresa es el encargando de programar el servidor para que realice los respaldos en un disco duro externo, estos respaldos son automáticos al menos una vez al mes , el </a:t>
            </a:r>
            <a:r>
              <a:rPr lang="es-ES_tradnl" sz="1400" dirty="0" err="1"/>
              <a:t>Support</a:t>
            </a:r>
            <a:r>
              <a:rPr lang="es-ES_tradnl" sz="1400" dirty="0"/>
              <a:t> </a:t>
            </a:r>
            <a:r>
              <a:rPr lang="es-ES_tradnl" sz="1400" dirty="0" err="1"/>
              <a:t>Engineer</a:t>
            </a:r>
            <a:r>
              <a:rPr lang="es-ES_tradnl" sz="1400" dirty="0"/>
              <a:t> de sistemas internos registrará la generación de pruebas en el formato FO-DE-023-Formato de Reportes de respaldos, así mismo generará pruebas de ellas verificando que el respaldo se haya realizado de forma correcta por medio de cada una de las herramientas ej. JIRA, SVN, GIT, Oracle en un ambiente de pruebas.</a:t>
            </a:r>
            <a:endParaRPr lang="en-US" sz="1400" dirty="0"/>
          </a:p>
          <a:p>
            <a:r>
              <a:rPr lang="es-ES_tradnl" sz="1400" dirty="0"/>
              <a:t>Los respaldos que se conservan no pueden ser mayor a los que se generan mensualmente</a:t>
            </a:r>
            <a:r>
              <a:rPr lang="es-ES_tradnl" sz="1400" dirty="0" smtClean="0"/>
              <a:t>.</a:t>
            </a:r>
            <a:endParaRPr lang="en-US" sz="1400" dirty="0"/>
          </a:p>
        </p:txBody>
      </p:sp>
      <p:sp>
        <p:nvSpPr>
          <p:cNvPr id="46" name="CuadroTexto 45"/>
          <p:cNvSpPr txBox="1"/>
          <p:nvPr/>
        </p:nvSpPr>
        <p:spPr>
          <a:xfrm>
            <a:off x="439201" y="3282088"/>
            <a:ext cx="8856984" cy="307777"/>
          </a:xfrm>
          <a:prstGeom prst="rect">
            <a:avLst/>
          </a:prstGeom>
          <a:noFill/>
        </p:spPr>
        <p:txBody>
          <a:bodyPr wrap="square" rtlCol="0">
            <a:spAutoFit/>
          </a:bodyPr>
          <a:lstStyle/>
          <a:p>
            <a:r>
              <a:rPr lang="es-MX" sz="1400" dirty="0">
                <a:effectLst>
                  <a:glow>
                    <a:srgbClr val="000000"/>
                  </a:glow>
                  <a:reflection stA="0" endPos="0" fadeDir="0" sx="0" sy="0"/>
                </a:effectLst>
                <a:latin typeface="Myriad Pro Light"/>
              </a:rPr>
              <a:t>9</a:t>
            </a:r>
            <a:r>
              <a:rPr lang="es-MX" sz="1400" dirty="0" smtClean="0">
                <a:effectLst>
                  <a:glow>
                    <a:srgbClr val="000000"/>
                  </a:glow>
                  <a:reflection stA="0" endPos="0" fadeDir="0" sx="0" sy="0"/>
                </a:effectLst>
                <a:latin typeface="Myriad Pro Light"/>
              </a:rPr>
              <a:t>. </a:t>
            </a:r>
            <a:r>
              <a:rPr lang="es-MX" sz="1400" dirty="0">
                <a:effectLst>
                  <a:glow>
                    <a:srgbClr val="000000"/>
                  </a:glow>
                  <a:outerShdw sx="0" sy="0">
                    <a:srgbClr val="000000"/>
                  </a:outerShdw>
                  <a:reflection stA="0" endPos="0" fadeDir="0" sx="0" sy="0"/>
                </a:effectLst>
                <a:latin typeface="Myriad Pro Light"/>
              </a:rPr>
              <a:t>Subir documentos a línea base de Administración de la </a:t>
            </a:r>
            <a:r>
              <a:rPr lang="es-MX" sz="1400" dirty="0" smtClean="0">
                <a:effectLst>
                  <a:glow>
                    <a:srgbClr val="000000"/>
                  </a:glow>
                  <a:outerShdw sx="0" sy="0">
                    <a:srgbClr val="000000"/>
                  </a:outerShdw>
                  <a:reflection stA="0" endPos="0" fadeDir="0" sx="0" sy="0"/>
                </a:effectLst>
                <a:latin typeface="Myriad Pro Light"/>
              </a:rPr>
              <a:t>Configuración.</a:t>
            </a:r>
            <a:endParaRPr lang="en-US" sz="1400" dirty="0">
              <a:effectLst>
                <a:glow>
                  <a:srgbClr val="000000"/>
                </a:glow>
                <a:outerShdw sx="0" sy="0">
                  <a:srgbClr val="000000"/>
                </a:outerShdw>
                <a:reflection stA="0" endPos="0" fadeDir="0" sx="0" sy="0"/>
              </a:effectLst>
              <a:latin typeface="Myriad Pro Light"/>
            </a:endParaRPr>
          </a:p>
        </p:txBody>
      </p:sp>
      <p:sp>
        <p:nvSpPr>
          <p:cNvPr id="47" name="CuadroTexto 46"/>
          <p:cNvSpPr txBox="1"/>
          <p:nvPr/>
        </p:nvSpPr>
        <p:spPr>
          <a:xfrm>
            <a:off x="114238" y="4113688"/>
            <a:ext cx="8856984" cy="1169551"/>
          </a:xfrm>
          <a:prstGeom prst="rect">
            <a:avLst/>
          </a:prstGeom>
          <a:noFill/>
        </p:spPr>
        <p:txBody>
          <a:bodyPr wrap="square" rtlCol="0">
            <a:spAutoFit/>
          </a:bodyPr>
          <a:lstStyle/>
          <a:p>
            <a:r>
              <a:rPr lang="es-MX" sz="1400" dirty="0">
                <a:effectLst>
                  <a:glow>
                    <a:srgbClr val="000000"/>
                  </a:glow>
                  <a:reflection stA="0" endPos="0" fadeDir="0" sx="0" sy="0"/>
                </a:effectLst>
                <a:latin typeface="Myriad Pro Light"/>
              </a:rPr>
              <a:t>9</a:t>
            </a:r>
            <a:r>
              <a:rPr lang="es-MX" sz="1400" dirty="0" smtClean="0">
                <a:effectLst>
                  <a:glow>
                    <a:srgbClr val="000000"/>
                  </a:glow>
                  <a:reflection stA="0" endPos="0" fadeDir="0" sx="0" sy="0"/>
                </a:effectLst>
                <a:latin typeface="Myriad Pro Light"/>
              </a:rPr>
              <a:t>.</a:t>
            </a:r>
            <a:r>
              <a:rPr lang="es-MX" sz="1400" dirty="0" smtClean="0"/>
              <a:t> </a:t>
            </a:r>
            <a:r>
              <a:rPr lang="es-MX" sz="1400" dirty="0"/>
              <a:t>Una vez terminado los documentos los responsables de realizarlos los subirán al repositorio definido  para el proyecto dentro de línea base y los correos a Evidencias.  </a:t>
            </a:r>
            <a:endParaRPr lang="en-US" sz="1400" dirty="0"/>
          </a:p>
          <a:p>
            <a:r>
              <a:rPr lang="es-MX" sz="1400" dirty="0"/>
              <a:t>/cliente/producto/</a:t>
            </a:r>
            <a:r>
              <a:rPr lang="es-MX" sz="1400" dirty="0" err="1"/>
              <a:t>doc</a:t>
            </a:r>
            <a:r>
              <a:rPr lang="es-MX" sz="1400" dirty="0"/>
              <a:t>/proyecto/09-Fases/ 0x-”Proceso”/</a:t>
            </a:r>
            <a:r>
              <a:rPr lang="es-MX" sz="1400" dirty="0" err="1"/>
              <a:t>Linea</a:t>
            </a:r>
            <a:r>
              <a:rPr lang="es-MX" sz="1400" dirty="0"/>
              <a:t>-Base.</a:t>
            </a:r>
            <a:endParaRPr lang="en-US" sz="1400" dirty="0"/>
          </a:p>
          <a:p>
            <a:r>
              <a:rPr lang="es-MX" sz="1400" dirty="0"/>
              <a:t>/cliente/producto/</a:t>
            </a:r>
            <a:r>
              <a:rPr lang="es-MX" sz="1400" dirty="0" err="1"/>
              <a:t>doc</a:t>
            </a:r>
            <a:r>
              <a:rPr lang="es-MX" sz="1400" dirty="0"/>
              <a:t>/proyecto/09-Fases/ 0x-”Proceso”/Evidencia. </a:t>
            </a:r>
            <a:endParaRPr lang="en-US" sz="1400" dirty="0"/>
          </a:p>
          <a:p>
            <a:r>
              <a:rPr lang="es-MX" sz="1400" dirty="0" smtClean="0">
                <a:effectLst>
                  <a:glow>
                    <a:srgbClr val="000000"/>
                  </a:glow>
                  <a:outerShdw sx="0" sy="0">
                    <a:srgbClr val="000000"/>
                  </a:outerShdw>
                  <a:reflection stA="0" endPos="0" fadeDir="0" sx="0" sy="0"/>
                </a:effectLst>
                <a:latin typeface="Myriad Pro Light"/>
              </a:rPr>
              <a:t>.</a:t>
            </a:r>
            <a:endParaRPr lang="en-US" sz="1400" dirty="0">
              <a:effectLst>
                <a:glow>
                  <a:srgbClr val="000000"/>
                </a:glow>
                <a:outerShdw sx="0" sy="0">
                  <a:srgbClr val="000000"/>
                </a:outerShdw>
                <a:reflection stA="0" endPos="0" fadeDir="0" sx="0" sy="0"/>
              </a:effectLst>
              <a:latin typeface="Myriad Pro Light"/>
            </a:endParaRPr>
          </a:p>
        </p:txBody>
      </p:sp>
    </p:spTree>
    <p:extLst>
      <p:ext uri="{BB962C8B-B14F-4D97-AF65-F5344CB8AC3E}">
        <p14:creationId xmlns:p14="http://schemas.microsoft.com/office/powerpoint/2010/main" val="295145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2"/>
                                        </p:tgtEl>
                                      </p:cBhvr>
                                    </p:animEffect>
                                    <p:set>
                                      <p:cBhvr>
                                        <p:cTn id="40" dur="1" fill="hold">
                                          <p:stCondLst>
                                            <p:cond delay="499"/>
                                          </p:stCondLst>
                                        </p:cTn>
                                        <p:tgtEl>
                                          <p:spTgt spid="3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5"/>
                                        </p:tgtEl>
                                      </p:cBhvr>
                                    </p:animEffect>
                                    <p:set>
                                      <p:cBhvr>
                                        <p:cTn id="61" dur="1" fill="hold">
                                          <p:stCondLst>
                                            <p:cond delay="499"/>
                                          </p:stCondLst>
                                        </p:cTn>
                                        <p:tgtEl>
                                          <p:spTgt spid="3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36"/>
                                        </p:tgtEl>
                                      </p:cBhvr>
                                    </p:animEffect>
                                    <p:set>
                                      <p:cBhvr>
                                        <p:cTn id="76" dur="1" fill="hold">
                                          <p:stCondLst>
                                            <p:cond delay="499"/>
                                          </p:stCondLst>
                                        </p:cTn>
                                        <p:tgtEl>
                                          <p:spTgt spid="36"/>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37"/>
                                        </p:tgtEl>
                                      </p:cBhvr>
                                    </p:animEffect>
                                    <p:set>
                                      <p:cBhvr>
                                        <p:cTn id="79" dur="1" fill="hold">
                                          <p:stCondLst>
                                            <p:cond delay="499"/>
                                          </p:stCondLst>
                                        </p:cTn>
                                        <p:tgtEl>
                                          <p:spTgt spid="3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38"/>
                                        </p:tgtEl>
                                      </p:cBhvr>
                                    </p:animEffect>
                                    <p:set>
                                      <p:cBhvr>
                                        <p:cTn id="94" dur="1" fill="hold">
                                          <p:stCondLst>
                                            <p:cond delay="499"/>
                                          </p:stCondLst>
                                        </p:cTn>
                                        <p:tgtEl>
                                          <p:spTgt spid="38"/>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39"/>
                                        </p:tgtEl>
                                      </p:cBhvr>
                                    </p:animEffect>
                                    <p:set>
                                      <p:cBhvr>
                                        <p:cTn id="97" dur="1" fill="hold">
                                          <p:stCondLst>
                                            <p:cond delay="499"/>
                                          </p:stCondLst>
                                        </p:cTn>
                                        <p:tgtEl>
                                          <p:spTgt spid="3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40"/>
                                        </p:tgtEl>
                                      </p:cBhvr>
                                    </p:animEffect>
                                    <p:set>
                                      <p:cBhvr>
                                        <p:cTn id="112" dur="1" fill="hold">
                                          <p:stCondLst>
                                            <p:cond delay="499"/>
                                          </p:stCondLst>
                                        </p:cTn>
                                        <p:tgtEl>
                                          <p:spTgt spid="40"/>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41"/>
                                        </p:tgtEl>
                                      </p:cBhvr>
                                    </p:animEffect>
                                    <p:set>
                                      <p:cBhvr>
                                        <p:cTn id="115" dur="1" fill="hold">
                                          <p:stCondLst>
                                            <p:cond delay="499"/>
                                          </p:stCondLst>
                                        </p:cTn>
                                        <p:tgtEl>
                                          <p:spTgt spid="41"/>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42"/>
                                        </p:tgtEl>
                                      </p:cBhvr>
                                    </p:animEffect>
                                    <p:set>
                                      <p:cBhvr>
                                        <p:cTn id="130" dur="1" fill="hold">
                                          <p:stCondLst>
                                            <p:cond delay="499"/>
                                          </p:stCondLst>
                                        </p:cTn>
                                        <p:tgtEl>
                                          <p:spTgt spid="42"/>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3"/>
                                        </p:tgtEl>
                                      </p:cBhvr>
                                    </p:animEffect>
                                    <p:set>
                                      <p:cBhvr>
                                        <p:cTn id="133" dur="1" fill="hold">
                                          <p:stCondLst>
                                            <p:cond delay="499"/>
                                          </p:stCondLst>
                                        </p:cTn>
                                        <p:tgtEl>
                                          <p:spTgt spid="43"/>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500"/>
                                        <p:tgtEl>
                                          <p:spTgt spid="4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44"/>
                                        </p:tgtEl>
                                      </p:cBhvr>
                                    </p:animEffect>
                                    <p:set>
                                      <p:cBhvr>
                                        <p:cTn id="148" dur="1" fill="hold">
                                          <p:stCondLst>
                                            <p:cond delay="499"/>
                                          </p:stCondLst>
                                        </p:cTn>
                                        <p:tgtEl>
                                          <p:spTgt spid="44"/>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45"/>
                                        </p:tgtEl>
                                      </p:cBhvr>
                                    </p:animEffect>
                                    <p:set>
                                      <p:cBhvr>
                                        <p:cTn id="151" dur="1" fill="hold">
                                          <p:stCondLst>
                                            <p:cond delay="499"/>
                                          </p:stCondLst>
                                        </p:cTn>
                                        <p:tgtEl>
                                          <p:spTgt spid="45"/>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fade">
                                      <p:cBhvr>
                                        <p:cTn id="156" dur="500"/>
                                        <p:tgtEl>
                                          <p:spTgt spid="4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47"/>
                                        </p:tgtEl>
                                        <p:attrNameLst>
                                          <p:attrName>style.visibility</p:attrName>
                                        </p:attrNameLst>
                                      </p:cBhvr>
                                      <p:to>
                                        <p:strVal val="visible"/>
                                      </p:to>
                                    </p:set>
                                    <p:animEffect transition="in" filter="fade">
                                      <p:cBhvr>
                                        <p:cTn id="161" dur="500"/>
                                        <p:tgtEl>
                                          <p:spTgt spid="47"/>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xit" presetSubtype="0" fill="hold" grpId="1" nodeType="clickEffect">
                                  <p:stCondLst>
                                    <p:cond delay="0"/>
                                  </p:stCondLst>
                                  <p:childTnLst>
                                    <p:animEffect transition="out" filter="fade">
                                      <p:cBhvr>
                                        <p:cTn id="165" dur="500"/>
                                        <p:tgtEl>
                                          <p:spTgt spid="46"/>
                                        </p:tgtEl>
                                      </p:cBhvr>
                                    </p:animEffect>
                                    <p:set>
                                      <p:cBhvr>
                                        <p:cTn id="166" dur="1" fill="hold">
                                          <p:stCondLst>
                                            <p:cond delay="499"/>
                                          </p:stCondLst>
                                        </p:cTn>
                                        <p:tgtEl>
                                          <p:spTgt spid="46"/>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47"/>
                                        </p:tgtEl>
                                      </p:cBhvr>
                                    </p:animEffect>
                                    <p:set>
                                      <p:cBhvr>
                                        <p:cTn id="16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fontScale="90000"/>
          </a:bodyPr>
          <a:lstStyle/>
          <a:p>
            <a:r>
              <a:rPr lang="es-MX" dirty="0" smtClean="0"/>
              <a:t>Temario</a:t>
            </a:r>
            <a:endParaRPr lang="en-US" dirty="0"/>
          </a:p>
        </p:txBody>
      </p:sp>
      <p:sp>
        <p:nvSpPr>
          <p:cNvPr id="7" name="6 Subtítulo"/>
          <p:cNvSpPr>
            <a:spLocks noGrp="1"/>
          </p:cNvSpPr>
          <p:nvPr>
            <p:ph idx="4294967295"/>
          </p:nvPr>
        </p:nvSpPr>
        <p:spPr>
          <a:xfrm>
            <a:off x="288032" y="1465263"/>
            <a:ext cx="5148064" cy="3508653"/>
          </a:xfrm>
        </p:spPr>
        <p:txBody>
          <a:bodyPr wrap="square" numCol="1">
            <a:spAutoFit/>
          </a:bodyPr>
          <a:lstStyle/>
          <a:p>
            <a:pPr>
              <a:spcBef>
                <a:spcPts val="1200"/>
              </a:spcBef>
              <a:buFont typeface="Wingdings" panose="05000000000000000000" pitchFamily="2" charset="2"/>
              <a:buChar char="§"/>
            </a:pPr>
            <a:r>
              <a:rPr lang="es-MX" altLang="es-MX" sz="2000" dirty="0" smtClean="0"/>
              <a:t>Introducción </a:t>
            </a:r>
          </a:p>
          <a:p>
            <a:pPr>
              <a:spcBef>
                <a:spcPts val="1200"/>
              </a:spcBef>
              <a:buFont typeface="Wingdings" panose="05000000000000000000" pitchFamily="2" charset="2"/>
              <a:buChar char="§"/>
            </a:pPr>
            <a:r>
              <a:rPr lang="es-MX" sz="2000" dirty="0"/>
              <a:t>¿</a:t>
            </a:r>
            <a:r>
              <a:rPr lang="es-MX" altLang="es-MX" sz="2000" dirty="0" smtClean="0"/>
              <a:t>Qué es CMMi lvl3?</a:t>
            </a:r>
          </a:p>
          <a:p>
            <a:pPr>
              <a:spcBef>
                <a:spcPts val="1200"/>
              </a:spcBef>
              <a:buFont typeface="Wingdings" panose="05000000000000000000" pitchFamily="2" charset="2"/>
              <a:buChar char="§"/>
            </a:pPr>
            <a:r>
              <a:rPr lang="es-MX" altLang="es-MX" sz="2000" dirty="0" smtClean="0"/>
              <a:t>Políticas (Entrega)</a:t>
            </a:r>
          </a:p>
          <a:p>
            <a:pPr>
              <a:spcBef>
                <a:spcPts val="1200"/>
              </a:spcBef>
              <a:buFont typeface="Wingdings" panose="05000000000000000000" pitchFamily="2" charset="2"/>
              <a:buChar char="§"/>
            </a:pPr>
            <a:r>
              <a:rPr lang="es-MX" altLang="es-MX" sz="2000" dirty="0" smtClean="0"/>
              <a:t>Flujo de Aprobación</a:t>
            </a:r>
            <a:endParaRPr lang="es-MX" altLang="es-MX" sz="2000" dirty="0"/>
          </a:p>
          <a:p>
            <a:pPr>
              <a:spcBef>
                <a:spcPts val="1200"/>
              </a:spcBef>
              <a:buFont typeface="Wingdings" panose="05000000000000000000" pitchFamily="2" charset="2"/>
              <a:buChar char="§"/>
            </a:pPr>
            <a:r>
              <a:rPr lang="es-MX" altLang="es-MX" sz="2000" dirty="0" smtClean="0"/>
              <a:t>Manual de Operaciones</a:t>
            </a:r>
          </a:p>
          <a:p>
            <a:pPr lvl="1">
              <a:spcBef>
                <a:spcPts val="1200"/>
              </a:spcBef>
              <a:buFont typeface="Wingdings" panose="05000000000000000000" pitchFamily="2" charset="2"/>
              <a:buChar char="§"/>
            </a:pPr>
            <a:r>
              <a:rPr lang="es-MX" altLang="es-MX" sz="1600" dirty="0" smtClean="0"/>
              <a:t>Procesos Operativos</a:t>
            </a:r>
          </a:p>
          <a:p>
            <a:pPr lvl="1">
              <a:spcBef>
                <a:spcPts val="1200"/>
              </a:spcBef>
              <a:buFont typeface="Wingdings" panose="05000000000000000000" pitchFamily="2" charset="2"/>
              <a:buChar char="§"/>
            </a:pPr>
            <a:r>
              <a:rPr lang="es-MX" altLang="es-MX" sz="1600" dirty="0" smtClean="0"/>
              <a:t>Procesos Organizacionales.</a:t>
            </a:r>
          </a:p>
          <a:p>
            <a:pPr>
              <a:spcBef>
                <a:spcPts val="1200"/>
              </a:spcBef>
              <a:buFont typeface="Wingdings" panose="05000000000000000000" pitchFamily="2" charset="2"/>
              <a:buChar char="§"/>
            </a:pPr>
            <a:endParaRPr lang="es-MX" altLang="es-MX" sz="2000" dirty="0" smtClean="0"/>
          </a:p>
        </p:txBody>
      </p:sp>
      <p:sp>
        <p:nvSpPr>
          <p:cNvPr id="3" name="Cerrar llave 2"/>
          <p:cNvSpPr/>
          <p:nvPr/>
        </p:nvSpPr>
        <p:spPr>
          <a:xfrm>
            <a:off x="3419871" y="3212976"/>
            <a:ext cx="576065" cy="1584176"/>
          </a:xfrm>
          <a:prstGeom prst="rightBrace">
            <a:avLst>
              <a:gd name="adj1" fmla="val 8333"/>
              <a:gd name="adj2" fmla="val 48374"/>
            </a:avLst>
          </a:prstGeom>
        </p:spPr>
        <p:style>
          <a:lnRef idx="2">
            <a:schemeClr val="dk1"/>
          </a:lnRef>
          <a:fillRef idx="0">
            <a:schemeClr val="dk1"/>
          </a:fillRef>
          <a:effectRef idx="1">
            <a:schemeClr val="dk1"/>
          </a:effectRef>
          <a:fontRef idx="minor">
            <a:schemeClr val="tx1"/>
          </a:fontRef>
        </p:style>
        <p:txBody>
          <a:bodyPr numCol="1" rtlCol="0" anchor="ctr"/>
          <a:lstStyle/>
          <a:p>
            <a:pPr algn="ctr"/>
            <a:endParaRPr lang="en-US"/>
          </a:p>
        </p:txBody>
      </p:sp>
      <p:sp>
        <p:nvSpPr>
          <p:cNvPr id="4" name="CuadroTexto 3"/>
          <p:cNvSpPr txBox="1"/>
          <p:nvPr/>
        </p:nvSpPr>
        <p:spPr>
          <a:xfrm>
            <a:off x="4020557" y="3789040"/>
            <a:ext cx="1512168" cy="646331"/>
          </a:xfrm>
          <a:prstGeom prst="rect">
            <a:avLst/>
          </a:prstGeom>
          <a:noFill/>
        </p:spPr>
        <p:txBody>
          <a:bodyPr wrap="square" rtlCol="0">
            <a:spAutoFit/>
          </a:bodyPr>
          <a:lstStyle/>
          <a:p>
            <a:r>
              <a:rPr lang="en-US" dirty="0" smtClean="0"/>
              <a:t>GP &amp; SP </a:t>
            </a:r>
            <a:r>
              <a:rPr lang="en-US" dirty="0" err="1" smtClean="0"/>
              <a:t>CMMi</a:t>
            </a:r>
            <a:r>
              <a:rPr lang="en-US" dirty="0" smtClean="0"/>
              <a:t> lvl3</a:t>
            </a:r>
            <a:endParaRPr lang="en-US" dirty="0"/>
          </a:p>
        </p:txBody>
      </p:sp>
    </p:spTree>
    <p:extLst>
      <p:ext uri="{BB962C8B-B14F-4D97-AF65-F5344CB8AC3E}">
        <p14:creationId xmlns:p14="http://schemas.microsoft.com/office/powerpoint/2010/main" val="27438195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52945" y="-17976"/>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0" y="1596647"/>
            <a:ext cx="4283968" cy="307777"/>
          </a:xfrm>
          <a:prstGeom prst="rect">
            <a:avLst/>
          </a:prstGeom>
          <a:noFill/>
        </p:spPr>
        <p:txBody>
          <a:bodyPr wrap="square" rtlCol="0">
            <a:spAutoFit/>
          </a:bodyPr>
          <a:lstStyle/>
          <a:p>
            <a:r>
              <a:rPr lang="es-MX" sz="1400" b="1" i="1" dirty="0" smtClean="0">
                <a:latin typeface="Myriad Pro Light"/>
              </a:rPr>
              <a:t>POSTMORTEM. </a:t>
            </a:r>
          </a:p>
        </p:txBody>
      </p:sp>
      <p:sp>
        <p:nvSpPr>
          <p:cNvPr id="2" name="Rectángulo 1"/>
          <p:cNvSpPr/>
          <p:nvPr/>
        </p:nvSpPr>
        <p:spPr>
          <a:xfrm>
            <a:off x="24420" y="1965958"/>
            <a:ext cx="8896020" cy="3108543"/>
          </a:xfrm>
          <a:prstGeom prst="rect">
            <a:avLst/>
          </a:prstGeom>
        </p:spPr>
        <p:txBody>
          <a:bodyPr wrap="square">
            <a:spAutoFit/>
          </a:bodyPr>
          <a:lstStyle/>
          <a:p>
            <a:r>
              <a:rPr lang="es-ES_tradnl" sz="1400" dirty="0"/>
              <a:t>Una vez concluido el proyecto de desarrollo los miembros del equipo de trabajo se reunirán para analizar los siguientes puntos.</a:t>
            </a:r>
            <a:endParaRPr lang="en-US" sz="1400" dirty="0"/>
          </a:p>
          <a:p>
            <a:r>
              <a:rPr lang="es-ES_tradnl" sz="1400" dirty="0"/>
              <a:t> </a:t>
            </a:r>
            <a:endParaRPr lang="en-US" sz="1400" dirty="0"/>
          </a:p>
          <a:p>
            <a:pPr marL="742950" lvl="1" indent="-285750">
              <a:buFont typeface="Arial" panose="020B0604020202020204" pitchFamily="34" charset="0"/>
              <a:buChar char="•"/>
            </a:pPr>
            <a:r>
              <a:rPr lang="es-ES_tradnl" sz="1400" dirty="0"/>
              <a:t>Mejores prácticas: Acción de ha tenido buen resultado más de una vez durante el proyecto y que se espera que en contextos similares rinda resultados parecidos.</a:t>
            </a:r>
            <a:endParaRPr lang="en-US" sz="1400" dirty="0"/>
          </a:p>
          <a:p>
            <a:pPr marL="742950" lvl="1" indent="-285750">
              <a:buFont typeface="Arial" panose="020B0604020202020204" pitchFamily="34" charset="0"/>
              <a:buChar char="•"/>
            </a:pPr>
            <a:r>
              <a:rPr lang="es-ES_tradnl" sz="1400" dirty="0"/>
              <a:t> </a:t>
            </a:r>
            <a:endParaRPr lang="en-US" sz="1400" dirty="0"/>
          </a:p>
          <a:p>
            <a:pPr marL="742950" lvl="1" indent="-285750">
              <a:buFont typeface="Arial" panose="020B0604020202020204" pitchFamily="34" charset="0"/>
              <a:buChar char="•"/>
            </a:pPr>
            <a:r>
              <a:rPr lang="es-ES_tradnl" sz="1400" dirty="0"/>
              <a:t>Experiencias exitosas. Situación que llego a una excelente culminación y que no volvió a suceder durante el proyecto</a:t>
            </a:r>
            <a:endParaRPr lang="en-US" sz="1400" dirty="0"/>
          </a:p>
          <a:p>
            <a:pPr marL="742950" lvl="1" indent="-285750">
              <a:buFont typeface="Arial" panose="020B0604020202020204" pitchFamily="34" charset="0"/>
              <a:buChar char="•"/>
            </a:pPr>
            <a:r>
              <a:rPr lang="es-ES_tradnl" sz="1400" dirty="0"/>
              <a:t> </a:t>
            </a:r>
            <a:endParaRPr lang="en-US" sz="1400" dirty="0"/>
          </a:p>
          <a:p>
            <a:pPr marL="742950" lvl="1" indent="-285750">
              <a:buFont typeface="Arial" panose="020B0604020202020204" pitchFamily="34" charset="0"/>
              <a:buChar char="•"/>
            </a:pPr>
            <a:r>
              <a:rPr lang="es-ES_tradnl" sz="1400" dirty="0"/>
              <a:t>Problemas recurrentes: errores que ocurrieron más de una vez durante el proyecto</a:t>
            </a:r>
            <a:r>
              <a:rPr lang="es-ES_tradnl" sz="1400" dirty="0" smtClean="0"/>
              <a:t>.</a:t>
            </a:r>
            <a:endParaRPr lang="es-ES_tradnl" sz="1400" dirty="0"/>
          </a:p>
          <a:p>
            <a:pPr marL="742950" lvl="1" indent="-285750">
              <a:buFont typeface="Arial" panose="020B0604020202020204" pitchFamily="34" charset="0"/>
              <a:buChar char="•"/>
            </a:pPr>
            <a:endParaRPr lang="es-ES_tradnl" sz="1400" dirty="0" smtClean="0"/>
          </a:p>
          <a:p>
            <a:pPr marL="742950" lvl="1" indent="-285750">
              <a:buFont typeface="Arial" panose="020B0604020202020204" pitchFamily="34" charset="0"/>
              <a:buChar char="•"/>
            </a:pPr>
            <a:endParaRPr lang="es-ES_tradnl" sz="1400" dirty="0"/>
          </a:p>
          <a:p>
            <a:r>
              <a:rPr lang="es-ES_tradnl" sz="1400" dirty="0" smtClean="0"/>
              <a:t>Así mismo se realizara el formato de Paquete técnico (FO-DE-039) en el cual se enumerarán las artefactos técnicos que se utilizaron en el proyecto y el Reporte de desempeño de Gestiones (FO-De-040). </a:t>
            </a:r>
            <a:endParaRPr lang="en-US" sz="1400" dirty="0"/>
          </a:p>
        </p:txBody>
      </p:sp>
    </p:spTree>
    <p:extLst>
      <p:ext uri="{BB962C8B-B14F-4D97-AF65-F5344CB8AC3E}">
        <p14:creationId xmlns:p14="http://schemas.microsoft.com/office/powerpoint/2010/main" val="15317214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52945" y="-17976"/>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Organizacionales</a:t>
            </a:r>
            <a:endParaRPr lang="es-MX" dirty="0"/>
          </a:p>
        </p:txBody>
      </p:sp>
      <p:sp>
        <p:nvSpPr>
          <p:cNvPr id="7" name="CuadroTexto 6"/>
          <p:cNvSpPr txBox="1"/>
          <p:nvPr/>
        </p:nvSpPr>
        <p:spPr>
          <a:xfrm>
            <a:off x="467544" y="1916832"/>
            <a:ext cx="8352928" cy="2031325"/>
          </a:xfrm>
          <a:prstGeom prst="rect">
            <a:avLst/>
          </a:prstGeom>
          <a:noFill/>
        </p:spPr>
        <p:txBody>
          <a:bodyPr wrap="square" rtlCol="0">
            <a:spAutoFit/>
          </a:bodyPr>
          <a:lstStyle/>
          <a:p>
            <a:r>
              <a:rPr lang="es-MX" dirty="0" smtClean="0"/>
              <a:t>Como parte de los procesos establecidos integrados con </a:t>
            </a:r>
            <a:r>
              <a:rPr lang="es-MX" dirty="0" err="1" smtClean="0"/>
              <a:t>CMMi</a:t>
            </a:r>
            <a:r>
              <a:rPr lang="es-MX" dirty="0" smtClean="0"/>
              <a:t> y operativos se implementaron los siguientes niveles Organizacionales (Desarrollo).</a:t>
            </a:r>
          </a:p>
          <a:p>
            <a:endParaRPr lang="es-MX" dirty="0" smtClean="0"/>
          </a:p>
          <a:p>
            <a:pPr marL="800100" lvl="1" indent="-342900">
              <a:buFont typeface="+mj-lt"/>
              <a:buAutoNum type="arabicPeriod"/>
            </a:pPr>
            <a:r>
              <a:rPr lang="es-MX" dirty="0" smtClean="0"/>
              <a:t>Mejora Organizacional</a:t>
            </a:r>
          </a:p>
          <a:p>
            <a:pPr marL="1257300" lvl="2" indent="-342900">
              <a:buFont typeface="Arial" panose="020B0604020202020204" pitchFamily="34" charset="0"/>
              <a:buChar char="•"/>
            </a:pPr>
            <a:r>
              <a:rPr lang="es-MX" dirty="0" smtClean="0"/>
              <a:t>Propuesta de Mejora (FO-DE-PO-001)</a:t>
            </a:r>
          </a:p>
          <a:p>
            <a:pPr marL="800100" lvl="1" indent="-342900">
              <a:buFont typeface="+mj-lt"/>
              <a:buAutoNum type="arabicPeriod"/>
            </a:pPr>
            <a:r>
              <a:rPr lang="es-MX" dirty="0" smtClean="0"/>
              <a:t>Entrenamiento Organizacional</a:t>
            </a:r>
          </a:p>
          <a:p>
            <a:pPr marL="800100" lvl="1" indent="-342900">
              <a:buFont typeface="+mj-lt"/>
              <a:buAutoNum type="arabicPeriod"/>
            </a:pPr>
            <a:r>
              <a:rPr lang="es-MX" dirty="0" smtClean="0"/>
              <a:t>Auditorias a procesos.</a:t>
            </a:r>
            <a:endParaRPr lang="es-MX" dirty="0"/>
          </a:p>
        </p:txBody>
      </p:sp>
    </p:spTree>
    <p:extLst>
      <p:ext uri="{BB962C8B-B14F-4D97-AF65-F5344CB8AC3E}">
        <p14:creationId xmlns:p14="http://schemas.microsoft.com/office/powerpoint/2010/main" val="3962980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3">
            <a:alphaModFix/>
          </a:blip>
          <a:srcRect/>
          <a:stretch/>
        </p:blipFill>
        <p:spPr>
          <a:xfrm>
            <a:off x="0" y="-17976"/>
            <a:ext cx="9194235"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Manual de Operaciones.</a:t>
            </a:r>
            <a:endParaRPr lang="es-MX" dirty="0"/>
          </a:p>
        </p:txBody>
      </p:sp>
      <p:sp>
        <p:nvSpPr>
          <p:cNvPr id="7" name="CuadroTexto 6"/>
          <p:cNvSpPr txBox="1"/>
          <p:nvPr/>
        </p:nvSpPr>
        <p:spPr>
          <a:xfrm>
            <a:off x="35496" y="3297758"/>
            <a:ext cx="9091055" cy="923330"/>
          </a:xfrm>
          <a:prstGeom prst="rect">
            <a:avLst/>
          </a:prstGeom>
          <a:noFill/>
        </p:spPr>
        <p:txBody>
          <a:bodyPr wrap="square" rtlCol="0">
            <a:spAutoFit/>
          </a:bodyPr>
          <a:lstStyle/>
          <a:p>
            <a:pPr algn="ctr"/>
            <a:r>
              <a:rPr lang="es-MX" sz="5400" dirty="0">
                <a:latin typeface="Myriad Pro Light"/>
              </a:rPr>
              <a:t>¿</a:t>
            </a:r>
            <a:r>
              <a:rPr lang="es-MX" sz="5400" dirty="0" smtClean="0">
                <a:latin typeface="Myriad Pro Light"/>
              </a:rPr>
              <a:t>Preguntas? </a:t>
            </a:r>
            <a:endParaRPr lang="es-MX" sz="5400" dirty="0">
              <a:latin typeface="Myriad Pro Light"/>
            </a:endParaRPr>
          </a:p>
        </p:txBody>
      </p:sp>
    </p:spTree>
    <p:extLst>
      <p:ext uri="{BB962C8B-B14F-4D97-AF65-F5344CB8AC3E}">
        <p14:creationId xmlns:p14="http://schemas.microsoft.com/office/powerpoint/2010/main" val="3362151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Tree>
    <p:extLst>
      <p:ext uri="{BB962C8B-B14F-4D97-AF65-F5344CB8AC3E}">
        <p14:creationId xmlns:p14="http://schemas.microsoft.com/office/powerpoint/2010/main" val="805104905"/>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09" y="0"/>
            <a:ext cx="9141290" cy="5143499"/>
          </a:xfrm>
          <a:prstGeom prst="rect">
            <a:avLst/>
          </a:prstGeom>
          <a:noFill/>
          <a:ln>
            <a:noFill/>
          </a:ln>
        </p:spPr>
      </p:pic>
      <p:sp>
        <p:nvSpPr>
          <p:cNvPr id="2" name="Title 1"/>
          <p:cNvSpPr txBox="1">
            <a:spLocks/>
          </p:cNvSpPr>
          <p:nvPr/>
        </p:nvSpPr>
        <p:spPr>
          <a:xfrm>
            <a:off x="0" y="0"/>
            <a:ext cx="8229600" cy="1092200"/>
          </a:xfrm>
          <a:prstGeom prst="rect">
            <a:avLst/>
          </a:prstGeom>
        </p:spPr>
        <p:txBody>
          <a:bodyPr vert="horz" lIns="91440" tIns="45720" rIns="91440" bIns="45720" numCol="1" rtlCol="0" anchor="ctr">
            <a:normAutofit/>
          </a:bodyPr>
          <a:lstStyle>
            <a:lvl1pPr algn="ctr" defTabSz="457200" rtl="0" eaLnBrk="1" latinLnBrk="0" hangingPunct="1">
              <a:spcBef>
                <a:spcPct val="0"/>
              </a:spcBef>
              <a:buNone/>
              <a:defRPr sz="4400" b="0" i="0" kern="1200">
                <a:solidFill>
                  <a:schemeClr val="tx1"/>
                </a:solidFill>
                <a:latin typeface="Myriad Pro"/>
                <a:ea typeface="+mj-ea"/>
                <a:cs typeface="Myriad Pro"/>
              </a:defRPr>
            </a:lvl1pPr>
          </a:lstStyle>
          <a:p>
            <a:r>
              <a:rPr lang="es-MX" altLang="es-MX" sz="4800" dirty="0" smtClean="0">
                <a:solidFill>
                  <a:srgbClr val="FFFFFE"/>
                </a:solidFill>
                <a:latin typeface="Myriad Pro Light"/>
                <a:cs typeface="Myriad Pro Light"/>
              </a:rPr>
              <a:t>Introducción </a:t>
            </a:r>
            <a:endParaRPr lang="es-MX" altLang="es-MX" sz="4800" dirty="0">
              <a:solidFill>
                <a:srgbClr val="FFFFFE"/>
              </a:solidFill>
              <a:latin typeface="Myriad Pro Light"/>
              <a:cs typeface="Myriad Pro Light"/>
            </a:endParaRPr>
          </a:p>
        </p:txBody>
      </p:sp>
      <p:sp>
        <p:nvSpPr>
          <p:cNvPr id="5" name="6 Subtítulo"/>
          <p:cNvSpPr txBox="1">
            <a:spLocks/>
          </p:cNvSpPr>
          <p:nvPr/>
        </p:nvSpPr>
        <p:spPr>
          <a:xfrm>
            <a:off x="323528" y="2276872"/>
            <a:ext cx="8496944" cy="4001095"/>
          </a:xfrm>
          <a:prstGeom prst="rect">
            <a:avLst/>
          </a:prstGeom>
        </p:spPr>
        <p:txBody>
          <a:bodyPr vert="horz" wrap="square" lIns="91440" tIns="45720" rIns="91440" bIns="45720" numCol="1" rtlCol="0">
            <a:spAutoFit/>
          </a:bodyPr>
          <a:lstStyle>
            <a:lvl1pPr marL="342900" indent="-342900" algn="l" defTabSz="457200" rtl="0" eaLnBrk="1" latinLnBrk="0" hangingPunct="1">
              <a:spcBef>
                <a:spcPct val="20000"/>
              </a:spcBef>
              <a:buClr>
                <a:schemeClr val="tx1">
                  <a:lumMod val="90000"/>
                  <a:lumOff val="10000"/>
                </a:schemeClr>
              </a:buClr>
              <a:buSzPct val="50000"/>
              <a:buFont typeface="Wingdings" charset="2"/>
              <a:buChar char="u"/>
              <a:defRPr sz="3200" b="0" i="0" kern="1200">
                <a:solidFill>
                  <a:schemeClr val="tx1"/>
                </a:solidFill>
                <a:latin typeface="Myriad Pro Light"/>
                <a:ea typeface="+mn-ea"/>
                <a:cs typeface="Myriad Pro Light"/>
              </a:defRPr>
            </a:lvl1pPr>
            <a:lvl2pPr marL="742950" indent="-285750" algn="l" defTabSz="457200" rtl="0" eaLnBrk="1" latinLnBrk="0" hangingPunct="1">
              <a:spcBef>
                <a:spcPct val="20000"/>
              </a:spcBef>
              <a:buClr>
                <a:schemeClr val="tx1">
                  <a:lumMod val="90000"/>
                  <a:lumOff val="10000"/>
                </a:schemeClr>
              </a:buClr>
              <a:buSzPct val="50000"/>
              <a:buFont typeface="Wingdings" charset="2"/>
              <a:buChar char="u"/>
              <a:defRPr sz="2800" b="0" i="0" kern="1200">
                <a:solidFill>
                  <a:schemeClr val="tx1"/>
                </a:solidFill>
                <a:latin typeface="Myriad Pro Light"/>
                <a:ea typeface="+mn-ea"/>
                <a:cs typeface="Myriad Pro Light"/>
              </a:defRPr>
            </a:lvl2pPr>
            <a:lvl3pPr marL="1143000" indent="-228600" algn="l" defTabSz="457200" rtl="0" eaLnBrk="1" latinLnBrk="0" hangingPunct="1">
              <a:spcBef>
                <a:spcPct val="20000"/>
              </a:spcBef>
              <a:buClr>
                <a:schemeClr val="tx1">
                  <a:lumMod val="90000"/>
                  <a:lumOff val="10000"/>
                </a:schemeClr>
              </a:buClr>
              <a:buSzPct val="50000"/>
              <a:buFont typeface="Wingdings" charset="2"/>
              <a:buChar char="u"/>
              <a:defRPr sz="2400" b="0" i="0" kern="1200">
                <a:solidFill>
                  <a:schemeClr val="tx1"/>
                </a:solidFill>
                <a:latin typeface="Myriad Pro Light"/>
                <a:ea typeface="+mn-ea"/>
                <a:cs typeface="Myriad Pro Light"/>
              </a:defRPr>
            </a:lvl3pPr>
            <a:lvl4pPr marL="16002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4pPr>
            <a:lvl5pPr marL="20574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buFont typeface="Wingdings" panose="05000000000000000000" pitchFamily="2" charset="2"/>
              <a:buChar char="§"/>
            </a:pPr>
            <a:r>
              <a:rPr lang="es-MX" altLang="es-MX" sz="2000" dirty="0" smtClean="0"/>
              <a:t>El presente curso esta integrado por las mejores practicas generadas por CMMi </a:t>
            </a:r>
            <a:r>
              <a:rPr lang="es-MX" altLang="es-MX" sz="2000" dirty="0" err="1" smtClean="0"/>
              <a:t>lvl</a:t>
            </a:r>
            <a:r>
              <a:rPr lang="es-MX" altLang="es-MX" sz="2000" dirty="0" smtClean="0"/>
              <a:t> 3, con las actividades de desarrollo y mantenimiento aplicadas a productos de software.</a:t>
            </a:r>
          </a:p>
          <a:p>
            <a:pPr>
              <a:spcBef>
                <a:spcPts val="1200"/>
              </a:spcBef>
              <a:buFont typeface="Wingdings" panose="05000000000000000000" pitchFamily="2" charset="2"/>
              <a:buChar char="§"/>
            </a:pPr>
            <a:endParaRPr lang="es-MX" altLang="es-MX" sz="2000" dirty="0"/>
          </a:p>
          <a:p>
            <a:pPr>
              <a:spcBef>
                <a:spcPts val="1200"/>
              </a:spcBef>
              <a:buFont typeface="Wingdings" panose="05000000000000000000" pitchFamily="2" charset="2"/>
              <a:buChar char="§"/>
            </a:pPr>
            <a:r>
              <a:rPr lang="es-MX" altLang="es-MX" sz="2000" dirty="0" smtClean="0"/>
              <a:t>Objetivo. </a:t>
            </a:r>
            <a:endParaRPr lang="es-MX" altLang="es-MX" sz="2000" dirty="0"/>
          </a:p>
          <a:p>
            <a:pPr lvl="1">
              <a:spcBef>
                <a:spcPts val="1200"/>
              </a:spcBef>
              <a:buFont typeface="Wingdings" panose="05000000000000000000" pitchFamily="2" charset="2"/>
              <a:buChar char="§"/>
            </a:pPr>
            <a:r>
              <a:rPr lang="es-MX" altLang="es-MX" sz="1600" dirty="0" smtClean="0"/>
              <a:t>Calidad. Desarrollar sistemas y servicio de calidad con alta eficiencia  y competitividad. </a:t>
            </a:r>
            <a:endParaRPr lang="es-MX" altLang="es-MX" sz="2000" dirty="0" smtClean="0"/>
          </a:p>
          <a:p>
            <a:pPr lvl="1">
              <a:spcBef>
                <a:spcPts val="1200"/>
              </a:spcBef>
              <a:buFont typeface="Wingdings" panose="05000000000000000000" pitchFamily="2" charset="2"/>
              <a:buChar char="§"/>
            </a:pPr>
            <a:r>
              <a:rPr lang="es-MX" altLang="es-MX" sz="1600" dirty="0" smtClean="0"/>
              <a:t>Exactitud. Planificar el desarrollo, incluyendo personas, procesos consumibles y equipos. </a:t>
            </a:r>
          </a:p>
          <a:p>
            <a:pPr lvl="1">
              <a:spcBef>
                <a:spcPts val="1200"/>
              </a:spcBef>
              <a:buFont typeface="Wingdings" panose="05000000000000000000" pitchFamily="2" charset="2"/>
              <a:buChar char="§"/>
            </a:pPr>
            <a:r>
              <a:rPr lang="es-MX" altLang="es-MX" sz="1600" dirty="0" smtClean="0"/>
              <a:t>Proactividad. Controlar y prevenir los riesgos inherentes a proyectos de desarrollo y mantenimiento. </a:t>
            </a:r>
            <a:endParaRPr lang="es-MX" altLang="es-MX" sz="1600" dirty="0"/>
          </a:p>
        </p:txBody>
      </p:sp>
    </p:spTree>
    <p:extLst>
      <p:ext uri="{BB962C8B-B14F-4D97-AF65-F5344CB8AC3E}">
        <p14:creationId xmlns:p14="http://schemas.microsoft.com/office/powerpoint/2010/main" val="24261301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10" y="0"/>
            <a:ext cx="9141290" cy="5143499"/>
          </a:xfrm>
          <a:prstGeom prst="rect">
            <a:avLst/>
          </a:prstGeom>
          <a:noFill/>
          <a:ln>
            <a:noFill/>
          </a:ln>
        </p:spPr>
      </p:pic>
      <p:sp>
        <p:nvSpPr>
          <p:cNvPr id="2" name="Title 1"/>
          <p:cNvSpPr txBox="1">
            <a:spLocks/>
          </p:cNvSpPr>
          <p:nvPr/>
        </p:nvSpPr>
        <p:spPr>
          <a:xfrm>
            <a:off x="0" y="0"/>
            <a:ext cx="8229600" cy="1092200"/>
          </a:xfrm>
          <a:prstGeom prst="rect">
            <a:avLst/>
          </a:prstGeom>
        </p:spPr>
        <p:txBody>
          <a:bodyPr vert="horz" lIns="91440" tIns="45720" rIns="91440" bIns="45720" numCol="1" rtlCol="0" anchor="ctr">
            <a:normAutofit/>
          </a:bodyPr>
          <a:lstStyle>
            <a:lvl1pPr algn="ctr" defTabSz="457200" rtl="0" eaLnBrk="1" latinLnBrk="0" hangingPunct="1">
              <a:spcBef>
                <a:spcPct val="0"/>
              </a:spcBef>
              <a:buNone/>
              <a:defRPr sz="4400" b="0" i="0" kern="1200">
                <a:solidFill>
                  <a:schemeClr val="tx1"/>
                </a:solidFill>
                <a:latin typeface="Myriad Pro"/>
                <a:ea typeface="+mj-ea"/>
                <a:cs typeface="Myriad Pro"/>
              </a:defRPr>
            </a:lvl1pPr>
          </a:lstStyle>
          <a:p>
            <a:r>
              <a:rPr lang="es-MX" sz="4800" dirty="0" smtClean="0">
                <a:solidFill>
                  <a:schemeClr val="bg2"/>
                </a:solidFill>
              </a:rPr>
              <a:t>¿Qué es CMMi?</a:t>
            </a:r>
            <a:endParaRPr lang="es-MX" altLang="es-MX" sz="4800" dirty="0">
              <a:solidFill>
                <a:schemeClr val="bg2"/>
              </a:solidFill>
              <a:latin typeface="Myriad Pro Light"/>
              <a:cs typeface="Myriad Pro Light"/>
            </a:endParaRPr>
          </a:p>
        </p:txBody>
      </p:sp>
      <p:sp>
        <p:nvSpPr>
          <p:cNvPr id="6" name="6 Subtítulo"/>
          <p:cNvSpPr txBox="1">
            <a:spLocks/>
          </p:cNvSpPr>
          <p:nvPr/>
        </p:nvSpPr>
        <p:spPr>
          <a:xfrm>
            <a:off x="0" y="2708920"/>
            <a:ext cx="9144000" cy="2086725"/>
          </a:xfrm>
          <a:prstGeom prst="rect">
            <a:avLst/>
          </a:prstGeom>
        </p:spPr>
        <p:txBody>
          <a:bodyPr vert="horz" wrap="square" lIns="91440" tIns="45720" rIns="91440" bIns="45720" numCol="1" rtlCol="0">
            <a:spAutoFit/>
          </a:bodyPr>
          <a:lstStyle>
            <a:lvl1pPr marL="342900" indent="-342900" algn="l" defTabSz="457200" rtl="0" eaLnBrk="1" latinLnBrk="0" hangingPunct="1">
              <a:spcBef>
                <a:spcPct val="20000"/>
              </a:spcBef>
              <a:buClr>
                <a:schemeClr val="tx1">
                  <a:lumMod val="90000"/>
                  <a:lumOff val="10000"/>
                </a:schemeClr>
              </a:buClr>
              <a:buSzPct val="50000"/>
              <a:buFont typeface="Wingdings" charset="2"/>
              <a:buChar char="u"/>
              <a:defRPr sz="3200" b="0" i="0" kern="1200">
                <a:solidFill>
                  <a:schemeClr val="tx1"/>
                </a:solidFill>
                <a:latin typeface="Myriad Pro Light"/>
                <a:ea typeface="+mn-ea"/>
                <a:cs typeface="Myriad Pro Light"/>
              </a:defRPr>
            </a:lvl1pPr>
            <a:lvl2pPr marL="742950" indent="-285750" algn="l" defTabSz="457200" rtl="0" eaLnBrk="1" latinLnBrk="0" hangingPunct="1">
              <a:spcBef>
                <a:spcPct val="20000"/>
              </a:spcBef>
              <a:buClr>
                <a:schemeClr val="tx1">
                  <a:lumMod val="90000"/>
                  <a:lumOff val="10000"/>
                </a:schemeClr>
              </a:buClr>
              <a:buSzPct val="50000"/>
              <a:buFont typeface="Wingdings" charset="2"/>
              <a:buChar char="u"/>
              <a:defRPr sz="2800" b="0" i="0" kern="1200">
                <a:solidFill>
                  <a:schemeClr val="tx1"/>
                </a:solidFill>
                <a:latin typeface="Myriad Pro Light"/>
                <a:ea typeface="+mn-ea"/>
                <a:cs typeface="Myriad Pro Light"/>
              </a:defRPr>
            </a:lvl2pPr>
            <a:lvl3pPr marL="1143000" indent="-228600" algn="l" defTabSz="457200" rtl="0" eaLnBrk="1" latinLnBrk="0" hangingPunct="1">
              <a:spcBef>
                <a:spcPct val="20000"/>
              </a:spcBef>
              <a:buClr>
                <a:schemeClr val="tx1">
                  <a:lumMod val="90000"/>
                  <a:lumOff val="10000"/>
                </a:schemeClr>
              </a:buClr>
              <a:buSzPct val="50000"/>
              <a:buFont typeface="Wingdings" charset="2"/>
              <a:buChar char="u"/>
              <a:defRPr sz="2400" b="0" i="0" kern="1200">
                <a:solidFill>
                  <a:schemeClr val="tx1"/>
                </a:solidFill>
                <a:latin typeface="Myriad Pro Light"/>
                <a:ea typeface="+mn-ea"/>
                <a:cs typeface="Myriad Pro Light"/>
              </a:defRPr>
            </a:lvl3pPr>
            <a:lvl4pPr marL="16002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4pPr>
            <a:lvl5pPr marL="20574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MX" sz="1800" dirty="0" smtClean="0"/>
              <a:t>Es un </a:t>
            </a:r>
            <a:r>
              <a:rPr lang="es-MX" sz="1800" dirty="0"/>
              <a:t>modelo de referencia que cubre las </a:t>
            </a:r>
            <a:r>
              <a:rPr lang="es-MX" sz="1800" dirty="0" smtClean="0"/>
              <a:t>actividades para </a:t>
            </a:r>
            <a:r>
              <a:rPr lang="es-MX" sz="1800" dirty="0"/>
              <a:t>desarrollar tanto productos como servicios. Las </a:t>
            </a:r>
            <a:r>
              <a:rPr lang="es-MX" sz="1800" dirty="0" smtClean="0"/>
              <a:t>organizaciones de </a:t>
            </a:r>
            <a:r>
              <a:rPr lang="es-MX" sz="1800" dirty="0"/>
              <a:t>numerosos sectores, incluyendo aeroespacial, banca, </a:t>
            </a:r>
            <a:r>
              <a:rPr lang="es-MX" sz="1800" dirty="0" smtClean="0"/>
              <a:t>hardware, software</a:t>
            </a:r>
            <a:r>
              <a:rPr lang="es-MX" sz="1800" dirty="0"/>
              <a:t>, defensa, automoción y telecomunicaciones, utilizan </a:t>
            </a:r>
            <a:r>
              <a:rPr lang="es-MX" sz="1800" dirty="0" smtClean="0"/>
              <a:t>el </a:t>
            </a:r>
            <a:r>
              <a:rPr lang="en-US" sz="1800" dirty="0" smtClean="0"/>
              <a:t>CMMI </a:t>
            </a:r>
            <a:r>
              <a:rPr lang="en-US" sz="1800" dirty="0"/>
              <a:t>para </a:t>
            </a:r>
            <a:r>
              <a:rPr lang="en-US" sz="1800" dirty="0" err="1"/>
              <a:t>Desarrollo</a:t>
            </a:r>
            <a:r>
              <a:rPr lang="en-US" sz="1800" dirty="0"/>
              <a:t>.</a:t>
            </a:r>
          </a:p>
          <a:p>
            <a:pPr marL="0" indent="0">
              <a:buNone/>
            </a:pPr>
            <a:r>
              <a:rPr lang="es-MX" sz="1800" dirty="0"/>
              <a:t>CMMI para Desarrollo contiene prácticas que cubren la gestión </a:t>
            </a:r>
            <a:r>
              <a:rPr lang="es-MX" sz="1800" dirty="0" smtClean="0"/>
              <a:t>de proyectos</a:t>
            </a:r>
            <a:r>
              <a:rPr lang="es-MX" sz="1800" dirty="0"/>
              <a:t>, la gestión de procesos, la ingeniería de sistemas, la </a:t>
            </a:r>
            <a:r>
              <a:rPr lang="es-MX" sz="1800" dirty="0" smtClean="0"/>
              <a:t>ingeniería de </a:t>
            </a:r>
            <a:r>
              <a:rPr lang="es-MX" sz="1800" dirty="0"/>
              <a:t>hardware, la ingeniería de software y otros procesos de </a:t>
            </a:r>
            <a:r>
              <a:rPr lang="es-MX" sz="1800" dirty="0" smtClean="0"/>
              <a:t>soporte utilizados </a:t>
            </a:r>
            <a:r>
              <a:rPr lang="es-MX" sz="1800" dirty="0"/>
              <a:t>en el desarrollo y </a:t>
            </a:r>
            <a:r>
              <a:rPr lang="es-MX" sz="1800" dirty="0" smtClean="0"/>
              <a:t>mantenimiento. </a:t>
            </a:r>
            <a:endParaRPr lang="es-MX" altLang="es-MX" sz="1800" dirty="0"/>
          </a:p>
        </p:txBody>
      </p:sp>
    </p:spTree>
    <p:extLst>
      <p:ext uri="{BB962C8B-B14F-4D97-AF65-F5344CB8AC3E}">
        <p14:creationId xmlns:p14="http://schemas.microsoft.com/office/powerpoint/2010/main" val="1888407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0" y="-99392"/>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Políticas</a:t>
            </a:r>
            <a:r>
              <a:rPr lang="en-US" dirty="0" smtClean="0"/>
              <a:t> </a:t>
            </a:r>
            <a:endParaRPr lang="en-US" dirty="0"/>
          </a:p>
        </p:txBody>
      </p:sp>
      <p:sp>
        <p:nvSpPr>
          <p:cNvPr id="5" name="CuadroTexto 4"/>
          <p:cNvSpPr txBox="1"/>
          <p:nvPr/>
        </p:nvSpPr>
        <p:spPr>
          <a:xfrm>
            <a:off x="2699792" y="3140968"/>
            <a:ext cx="4680520" cy="369332"/>
          </a:xfrm>
          <a:prstGeom prst="rect">
            <a:avLst/>
          </a:prstGeom>
          <a:noFill/>
        </p:spPr>
        <p:txBody>
          <a:bodyPr wrap="square" rtlCol="0">
            <a:spAutoFit/>
          </a:bodyPr>
          <a:lstStyle/>
          <a:p>
            <a:r>
              <a:rPr lang="es-MX" dirty="0" smtClean="0">
                <a:latin typeface="Myriad Pro Light"/>
              </a:rPr>
              <a:t>Manual de Operaciones Sección 8</a:t>
            </a:r>
            <a:endParaRPr lang="es-MX" dirty="0">
              <a:latin typeface="Myriad Pro Light"/>
            </a:endParaRPr>
          </a:p>
        </p:txBody>
      </p:sp>
    </p:spTree>
    <p:extLst>
      <p:ext uri="{BB962C8B-B14F-4D97-AF65-F5344CB8AC3E}">
        <p14:creationId xmlns:p14="http://schemas.microsoft.com/office/powerpoint/2010/main" val="2537727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1523582473"/>
              </p:ext>
            </p:extLst>
          </p:nvPr>
        </p:nvGraphicFramePr>
        <p:xfrm>
          <a:off x="6516216" y="4725144"/>
          <a:ext cx="2327920" cy="2228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Shape 287"/>
          <p:cNvPicPr preferRelativeResize="0"/>
          <p:nvPr/>
        </p:nvPicPr>
        <p:blipFill rotWithShape="1">
          <a:blip r:embed="rId7">
            <a:alphaModFix/>
          </a:blip>
          <a:srcRect/>
          <a:stretch/>
        </p:blipFill>
        <p:spPr>
          <a:xfrm>
            <a:off x="271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Flujo de Aprobación</a:t>
            </a:r>
            <a:r>
              <a:rPr lang="es-MX" dirty="0" smtClean="0"/>
              <a:t>. </a:t>
            </a:r>
            <a:endParaRPr lang="es-MX" dirty="0"/>
          </a:p>
        </p:txBody>
      </p:sp>
      <p:sp>
        <p:nvSpPr>
          <p:cNvPr id="7" name="CuadroTexto 6"/>
          <p:cNvSpPr txBox="1"/>
          <p:nvPr/>
        </p:nvSpPr>
        <p:spPr>
          <a:xfrm>
            <a:off x="1355" y="2060848"/>
            <a:ext cx="9144000" cy="646331"/>
          </a:xfrm>
          <a:prstGeom prst="rect">
            <a:avLst/>
          </a:prstGeom>
          <a:noFill/>
        </p:spPr>
        <p:txBody>
          <a:bodyPr wrap="square" rtlCol="0">
            <a:spAutoFit/>
          </a:bodyPr>
          <a:lstStyle/>
          <a:p>
            <a:pPr algn="ctr"/>
            <a:r>
              <a:rPr lang="es-MX" dirty="0" smtClean="0">
                <a:latin typeface="Myriad Pro Light"/>
              </a:rPr>
              <a:t>Es aquel documento que nos indica quien debe verificar, validar y aprobar los documentos que se encuentran dentro del proyecto</a:t>
            </a:r>
            <a:endParaRPr lang="es-MX" dirty="0">
              <a:latin typeface="Myriad Pro Light"/>
            </a:endParaRPr>
          </a:p>
        </p:txBody>
      </p:sp>
      <p:sp>
        <p:nvSpPr>
          <p:cNvPr id="8" name="CuadroTexto 7"/>
          <p:cNvSpPr txBox="1"/>
          <p:nvPr/>
        </p:nvSpPr>
        <p:spPr>
          <a:xfrm>
            <a:off x="0" y="2853792"/>
            <a:ext cx="7020272" cy="3416320"/>
          </a:xfrm>
          <a:prstGeom prst="rect">
            <a:avLst/>
          </a:prstGeom>
          <a:noFill/>
        </p:spPr>
        <p:txBody>
          <a:bodyPr wrap="square" rtlCol="0">
            <a:spAutoFit/>
          </a:bodyPr>
          <a:lstStyle/>
          <a:p>
            <a:r>
              <a:rPr lang="es-MX" b="1" dirty="0" smtClean="0">
                <a:latin typeface="Myriad Pro Light"/>
              </a:rPr>
              <a:t>Verificar. </a:t>
            </a:r>
            <a:r>
              <a:rPr lang="es-MX" dirty="0" smtClean="0">
                <a:latin typeface="Myriad Pro Light"/>
              </a:rPr>
              <a:t>Determina si los productos de una determinada fase del desarrollo satisfacen las condiciones </a:t>
            </a:r>
            <a:r>
              <a:rPr lang="es-MX" dirty="0" err="1" smtClean="0">
                <a:latin typeface="Myriad Pro Light"/>
              </a:rPr>
              <a:t>i,mpuestas</a:t>
            </a:r>
            <a:r>
              <a:rPr lang="es-MX" dirty="0" smtClean="0">
                <a:latin typeface="Myriad Pro Light"/>
              </a:rPr>
              <a:t> en la etapa, en este flujo quien realiza esta verificación es un </a:t>
            </a:r>
            <a:r>
              <a:rPr lang="es-MX" i="1" dirty="0" smtClean="0">
                <a:latin typeface="Myriad Pro Light"/>
              </a:rPr>
              <a:t>recurso humano con niveles específicos de conocimiento del proyecto</a:t>
            </a:r>
            <a:r>
              <a:rPr lang="es-MX" dirty="0" smtClean="0">
                <a:latin typeface="Myriad Pro Light"/>
              </a:rPr>
              <a:t>.</a:t>
            </a:r>
          </a:p>
          <a:p>
            <a:endParaRPr lang="es-MX" dirty="0" smtClean="0">
              <a:latin typeface="Myriad Pro Light"/>
            </a:endParaRPr>
          </a:p>
          <a:p>
            <a:r>
              <a:rPr lang="es-MX" b="1" dirty="0" smtClean="0">
                <a:latin typeface="Myriad Pro Light"/>
              </a:rPr>
              <a:t>Validar. </a:t>
            </a:r>
            <a:r>
              <a:rPr lang="es-MX" dirty="0">
                <a:latin typeface="Myriad Pro Light"/>
              </a:rPr>
              <a:t>Determina si los productos de una determinada fase del desarrollo satisfacen las condiciones impuestas </a:t>
            </a:r>
            <a:r>
              <a:rPr lang="es-MX" dirty="0" smtClean="0">
                <a:latin typeface="Myriad Pro Light"/>
              </a:rPr>
              <a:t>en el proyecto, </a:t>
            </a:r>
            <a:r>
              <a:rPr lang="es-MX" dirty="0">
                <a:latin typeface="Myriad Pro Light"/>
              </a:rPr>
              <a:t>en este flujo quien realiza esta </a:t>
            </a:r>
            <a:r>
              <a:rPr lang="es-MX" dirty="0" smtClean="0">
                <a:latin typeface="Myriad Pro Light"/>
              </a:rPr>
              <a:t>validación </a:t>
            </a:r>
            <a:r>
              <a:rPr lang="es-MX" dirty="0">
                <a:latin typeface="Myriad Pro Light"/>
              </a:rPr>
              <a:t>es </a:t>
            </a:r>
            <a:r>
              <a:rPr lang="es-MX" i="1" dirty="0" smtClean="0">
                <a:latin typeface="Myriad Pro Light"/>
              </a:rPr>
              <a:t>cliente</a:t>
            </a:r>
            <a:r>
              <a:rPr lang="es-MX" dirty="0" smtClean="0">
                <a:latin typeface="Myriad Pro Light"/>
              </a:rPr>
              <a:t>.</a:t>
            </a:r>
          </a:p>
          <a:p>
            <a:endParaRPr lang="es-MX" dirty="0" smtClean="0">
              <a:latin typeface="Myriad Pro Light"/>
            </a:endParaRPr>
          </a:p>
          <a:p>
            <a:r>
              <a:rPr lang="es-MX" b="1" dirty="0" smtClean="0">
                <a:latin typeface="Myriad Pro Light"/>
              </a:rPr>
              <a:t>Aprobar. </a:t>
            </a:r>
            <a:r>
              <a:rPr lang="es-MX" dirty="0" smtClean="0">
                <a:latin typeface="Myriad Pro Light"/>
              </a:rPr>
              <a:t>Permite dar cuenta del consentimiento o conformidad del producto de trabajo, esta aprobación se realiza de manera interna </a:t>
            </a:r>
          </a:p>
          <a:p>
            <a:endParaRPr lang="es-MX" dirty="0"/>
          </a:p>
        </p:txBody>
      </p:sp>
      <p:sp>
        <p:nvSpPr>
          <p:cNvPr id="10" name="Flecha en U 9"/>
          <p:cNvSpPr/>
          <p:nvPr/>
        </p:nvSpPr>
        <p:spPr>
          <a:xfrm rot="10800000" flipH="1">
            <a:off x="7155899" y="5641810"/>
            <a:ext cx="1191101" cy="822960"/>
          </a:xfrm>
          <a:custGeom>
            <a:avLst/>
            <a:gdLst>
              <a:gd name="connsiteX0" fmla="*/ 0 w 1230560"/>
              <a:gd name="connsiteY0" fmla="*/ 432048 h 432048"/>
              <a:gd name="connsiteX1" fmla="*/ 0 w 1230560"/>
              <a:gd name="connsiteY1" fmla="*/ 169700 h 432048"/>
              <a:gd name="connsiteX2" fmla="*/ 169700 w 1230560"/>
              <a:gd name="connsiteY2" fmla="*/ 0 h 432048"/>
              <a:gd name="connsiteX3" fmla="*/ 975267 w 1230560"/>
              <a:gd name="connsiteY3" fmla="*/ 0 h 432048"/>
              <a:gd name="connsiteX4" fmla="*/ 1144967 w 1230560"/>
              <a:gd name="connsiteY4" fmla="*/ 169700 h 432048"/>
              <a:gd name="connsiteX5" fmla="*/ 1144967 w 1230560"/>
              <a:gd name="connsiteY5" fmla="*/ 329437 h 432048"/>
              <a:gd name="connsiteX6" fmla="*/ 1230560 w 1230560"/>
              <a:gd name="connsiteY6" fmla="*/ 329437 h 432048"/>
              <a:gd name="connsiteX7" fmla="*/ 1122548 w 1230560"/>
              <a:gd name="connsiteY7" fmla="*/ 432048 h 432048"/>
              <a:gd name="connsiteX8" fmla="*/ 1014536 w 1230560"/>
              <a:gd name="connsiteY8" fmla="*/ 329437 h 432048"/>
              <a:gd name="connsiteX9" fmla="*/ 1100129 w 1230560"/>
              <a:gd name="connsiteY9" fmla="*/ 329437 h 432048"/>
              <a:gd name="connsiteX10" fmla="*/ 1100129 w 1230560"/>
              <a:gd name="connsiteY10" fmla="*/ 169700 h 432048"/>
              <a:gd name="connsiteX11" fmla="*/ 975267 w 1230560"/>
              <a:gd name="connsiteY11" fmla="*/ 44838 h 432048"/>
              <a:gd name="connsiteX12" fmla="*/ 169700 w 1230560"/>
              <a:gd name="connsiteY12" fmla="*/ 44838 h 432048"/>
              <a:gd name="connsiteX13" fmla="*/ 44838 w 1230560"/>
              <a:gd name="connsiteY13" fmla="*/ 169700 h 432048"/>
              <a:gd name="connsiteX14" fmla="*/ 44838 w 1230560"/>
              <a:gd name="connsiteY14" fmla="*/ 432048 h 432048"/>
              <a:gd name="connsiteX15" fmla="*/ 0 w 1230560"/>
              <a:gd name="connsiteY15" fmla="*/ 432048 h 432048"/>
              <a:gd name="connsiteX0" fmla="*/ 0 w 1230560"/>
              <a:gd name="connsiteY0" fmla="*/ 432048 h 803523"/>
              <a:gd name="connsiteX1" fmla="*/ 0 w 1230560"/>
              <a:gd name="connsiteY1" fmla="*/ 169700 h 803523"/>
              <a:gd name="connsiteX2" fmla="*/ 169700 w 1230560"/>
              <a:gd name="connsiteY2" fmla="*/ 0 h 803523"/>
              <a:gd name="connsiteX3" fmla="*/ 975267 w 1230560"/>
              <a:gd name="connsiteY3" fmla="*/ 0 h 803523"/>
              <a:gd name="connsiteX4" fmla="*/ 1144967 w 1230560"/>
              <a:gd name="connsiteY4" fmla="*/ 169700 h 803523"/>
              <a:gd name="connsiteX5" fmla="*/ 1144967 w 1230560"/>
              <a:gd name="connsiteY5" fmla="*/ 329437 h 803523"/>
              <a:gd name="connsiteX6" fmla="*/ 1230560 w 1230560"/>
              <a:gd name="connsiteY6" fmla="*/ 329437 h 803523"/>
              <a:gd name="connsiteX7" fmla="*/ 1108260 w 1230560"/>
              <a:gd name="connsiteY7" fmla="*/ 803523 h 803523"/>
              <a:gd name="connsiteX8" fmla="*/ 1014536 w 1230560"/>
              <a:gd name="connsiteY8" fmla="*/ 329437 h 803523"/>
              <a:gd name="connsiteX9" fmla="*/ 1100129 w 1230560"/>
              <a:gd name="connsiteY9" fmla="*/ 329437 h 803523"/>
              <a:gd name="connsiteX10" fmla="*/ 1100129 w 1230560"/>
              <a:gd name="connsiteY10" fmla="*/ 169700 h 803523"/>
              <a:gd name="connsiteX11" fmla="*/ 975267 w 1230560"/>
              <a:gd name="connsiteY11" fmla="*/ 44838 h 803523"/>
              <a:gd name="connsiteX12" fmla="*/ 169700 w 1230560"/>
              <a:gd name="connsiteY12" fmla="*/ 44838 h 803523"/>
              <a:gd name="connsiteX13" fmla="*/ 44838 w 1230560"/>
              <a:gd name="connsiteY13" fmla="*/ 169700 h 803523"/>
              <a:gd name="connsiteX14" fmla="*/ 44838 w 1230560"/>
              <a:gd name="connsiteY14" fmla="*/ 432048 h 803523"/>
              <a:gd name="connsiteX15" fmla="*/ 0 w 1230560"/>
              <a:gd name="connsiteY15" fmla="*/ 432048 h 803523"/>
              <a:gd name="connsiteX0" fmla="*/ 0 w 1230560"/>
              <a:gd name="connsiteY0" fmla="*/ 432048 h 803523"/>
              <a:gd name="connsiteX1" fmla="*/ 0 w 1230560"/>
              <a:gd name="connsiteY1" fmla="*/ 169700 h 803523"/>
              <a:gd name="connsiteX2" fmla="*/ 169700 w 1230560"/>
              <a:gd name="connsiteY2" fmla="*/ 0 h 803523"/>
              <a:gd name="connsiteX3" fmla="*/ 975267 w 1230560"/>
              <a:gd name="connsiteY3" fmla="*/ 0 h 803523"/>
              <a:gd name="connsiteX4" fmla="*/ 1144967 w 1230560"/>
              <a:gd name="connsiteY4" fmla="*/ 169700 h 803523"/>
              <a:gd name="connsiteX5" fmla="*/ 1125917 w 1230560"/>
              <a:gd name="connsiteY5" fmla="*/ 536606 h 803523"/>
              <a:gd name="connsiteX6" fmla="*/ 1230560 w 1230560"/>
              <a:gd name="connsiteY6" fmla="*/ 329437 h 803523"/>
              <a:gd name="connsiteX7" fmla="*/ 1108260 w 1230560"/>
              <a:gd name="connsiteY7" fmla="*/ 803523 h 803523"/>
              <a:gd name="connsiteX8" fmla="*/ 1014536 w 1230560"/>
              <a:gd name="connsiteY8" fmla="*/ 329437 h 803523"/>
              <a:gd name="connsiteX9" fmla="*/ 1100129 w 1230560"/>
              <a:gd name="connsiteY9" fmla="*/ 329437 h 803523"/>
              <a:gd name="connsiteX10" fmla="*/ 1100129 w 1230560"/>
              <a:gd name="connsiteY10" fmla="*/ 169700 h 803523"/>
              <a:gd name="connsiteX11" fmla="*/ 975267 w 1230560"/>
              <a:gd name="connsiteY11" fmla="*/ 44838 h 803523"/>
              <a:gd name="connsiteX12" fmla="*/ 169700 w 1230560"/>
              <a:gd name="connsiteY12" fmla="*/ 44838 h 803523"/>
              <a:gd name="connsiteX13" fmla="*/ 44838 w 1230560"/>
              <a:gd name="connsiteY13" fmla="*/ 169700 h 803523"/>
              <a:gd name="connsiteX14" fmla="*/ 44838 w 1230560"/>
              <a:gd name="connsiteY14" fmla="*/ 432048 h 803523"/>
              <a:gd name="connsiteX15" fmla="*/ 0 w 1230560"/>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1014536 w 1225797"/>
              <a:gd name="connsiteY8" fmla="*/ 329437 h 803523"/>
              <a:gd name="connsiteX9" fmla="*/ 1100129 w 1225797"/>
              <a:gd name="connsiteY9" fmla="*/ 329437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971673 w 1225797"/>
              <a:gd name="connsiteY8" fmla="*/ 529462 h 803523"/>
              <a:gd name="connsiteX9" fmla="*/ 1100129 w 1225797"/>
              <a:gd name="connsiteY9" fmla="*/ 329437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971673 w 1225797"/>
              <a:gd name="connsiteY8" fmla="*/ 529462 h 803523"/>
              <a:gd name="connsiteX9" fmla="*/ 1088223 w 1225797"/>
              <a:gd name="connsiteY9" fmla="*/ 536605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969291 w 1225797"/>
              <a:gd name="connsiteY8" fmla="*/ 534225 h 803523"/>
              <a:gd name="connsiteX9" fmla="*/ 1088223 w 1225797"/>
              <a:gd name="connsiteY9" fmla="*/ 536605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971673 w 1225797"/>
              <a:gd name="connsiteY8" fmla="*/ 541368 h 803523"/>
              <a:gd name="connsiteX9" fmla="*/ 1088223 w 1225797"/>
              <a:gd name="connsiteY9" fmla="*/ 536605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976435 w 1225797"/>
              <a:gd name="connsiteY8" fmla="*/ 536606 h 803523"/>
              <a:gd name="connsiteX9" fmla="*/ 1088223 w 1225797"/>
              <a:gd name="connsiteY9" fmla="*/ 536605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1015297 w 1225797"/>
              <a:gd name="connsiteY8" fmla="*/ 596137 h 803523"/>
              <a:gd name="connsiteX9" fmla="*/ 1088223 w 1225797"/>
              <a:gd name="connsiteY9" fmla="*/ 536605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25797"/>
              <a:gd name="connsiteY0" fmla="*/ 432048 h 803523"/>
              <a:gd name="connsiteX1" fmla="*/ 0 w 1225797"/>
              <a:gd name="connsiteY1" fmla="*/ 169700 h 803523"/>
              <a:gd name="connsiteX2" fmla="*/ 169700 w 1225797"/>
              <a:gd name="connsiteY2" fmla="*/ 0 h 803523"/>
              <a:gd name="connsiteX3" fmla="*/ 975267 w 1225797"/>
              <a:gd name="connsiteY3" fmla="*/ 0 h 803523"/>
              <a:gd name="connsiteX4" fmla="*/ 1144967 w 1225797"/>
              <a:gd name="connsiteY4" fmla="*/ 169700 h 803523"/>
              <a:gd name="connsiteX5" fmla="*/ 1125917 w 1225797"/>
              <a:gd name="connsiteY5" fmla="*/ 536606 h 803523"/>
              <a:gd name="connsiteX6" fmla="*/ 1225797 w 1225797"/>
              <a:gd name="connsiteY6" fmla="*/ 536606 h 803523"/>
              <a:gd name="connsiteX7" fmla="*/ 1108260 w 1225797"/>
              <a:gd name="connsiteY7" fmla="*/ 803523 h 803523"/>
              <a:gd name="connsiteX8" fmla="*/ 1015297 w 1225797"/>
              <a:gd name="connsiteY8" fmla="*/ 596137 h 803523"/>
              <a:gd name="connsiteX9" fmla="*/ 1088223 w 1225797"/>
              <a:gd name="connsiteY9" fmla="*/ 603280 h 803523"/>
              <a:gd name="connsiteX10" fmla="*/ 1100129 w 1225797"/>
              <a:gd name="connsiteY10" fmla="*/ 169700 h 803523"/>
              <a:gd name="connsiteX11" fmla="*/ 975267 w 1225797"/>
              <a:gd name="connsiteY11" fmla="*/ 44838 h 803523"/>
              <a:gd name="connsiteX12" fmla="*/ 169700 w 1225797"/>
              <a:gd name="connsiteY12" fmla="*/ 44838 h 803523"/>
              <a:gd name="connsiteX13" fmla="*/ 44838 w 1225797"/>
              <a:gd name="connsiteY13" fmla="*/ 169700 h 803523"/>
              <a:gd name="connsiteX14" fmla="*/ 44838 w 1225797"/>
              <a:gd name="connsiteY14" fmla="*/ 432048 h 803523"/>
              <a:gd name="connsiteX15" fmla="*/ 0 w 1225797"/>
              <a:gd name="connsiteY15" fmla="*/ 432048 h 803523"/>
              <a:gd name="connsiteX0" fmla="*/ 0 w 1208795"/>
              <a:gd name="connsiteY0" fmla="*/ 432048 h 803523"/>
              <a:gd name="connsiteX1" fmla="*/ 0 w 1208795"/>
              <a:gd name="connsiteY1" fmla="*/ 169700 h 803523"/>
              <a:gd name="connsiteX2" fmla="*/ 169700 w 1208795"/>
              <a:gd name="connsiteY2" fmla="*/ 0 h 803523"/>
              <a:gd name="connsiteX3" fmla="*/ 975267 w 1208795"/>
              <a:gd name="connsiteY3" fmla="*/ 0 h 803523"/>
              <a:gd name="connsiteX4" fmla="*/ 1144967 w 1208795"/>
              <a:gd name="connsiteY4" fmla="*/ 169700 h 803523"/>
              <a:gd name="connsiteX5" fmla="*/ 1125917 w 1208795"/>
              <a:gd name="connsiteY5" fmla="*/ 536606 h 803523"/>
              <a:gd name="connsiteX6" fmla="*/ 1208795 w 1208795"/>
              <a:gd name="connsiteY6" fmla="*/ 629475 h 803523"/>
              <a:gd name="connsiteX7" fmla="*/ 1108260 w 1208795"/>
              <a:gd name="connsiteY7" fmla="*/ 803523 h 803523"/>
              <a:gd name="connsiteX8" fmla="*/ 1015297 w 1208795"/>
              <a:gd name="connsiteY8" fmla="*/ 596137 h 803523"/>
              <a:gd name="connsiteX9" fmla="*/ 1088223 w 1208795"/>
              <a:gd name="connsiteY9" fmla="*/ 603280 h 803523"/>
              <a:gd name="connsiteX10" fmla="*/ 1100129 w 1208795"/>
              <a:gd name="connsiteY10" fmla="*/ 169700 h 803523"/>
              <a:gd name="connsiteX11" fmla="*/ 975267 w 1208795"/>
              <a:gd name="connsiteY11" fmla="*/ 44838 h 803523"/>
              <a:gd name="connsiteX12" fmla="*/ 169700 w 1208795"/>
              <a:gd name="connsiteY12" fmla="*/ 44838 h 803523"/>
              <a:gd name="connsiteX13" fmla="*/ 44838 w 1208795"/>
              <a:gd name="connsiteY13" fmla="*/ 169700 h 803523"/>
              <a:gd name="connsiteX14" fmla="*/ 44838 w 1208795"/>
              <a:gd name="connsiteY14" fmla="*/ 432048 h 803523"/>
              <a:gd name="connsiteX15" fmla="*/ 0 w 1208795"/>
              <a:gd name="connsiteY15" fmla="*/ 432048 h 803523"/>
              <a:gd name="connsiteX0" fmla="*/ 0 w 1208795"/>
              <a:gd name="connsiteY0" fmla="*/ 432048 h 803523"/>
              <a:gd name="connsiteX1" fmla="*/ 0 w 1208795"/>
              <a:gd name="connsiteY1" fmla="*/ 169700 h 803523"/>
              <a:gd name="connsiteX2" fmla="*/ 169700 w 1208795"/>
              <a:gd name="connsiteY2" fmla="*/ 0 h 803523"/>
              <a:gd name="connsiteX3" fmla="*/ 975267 w 1208795"/>
              <a:gd name="connsiteY3" fmla="*/ 0 h 803523"/>
              <a:gd name="connsiteX4" fmla="*/ 1144967 w 1208795"/>
              <a:gd name="connsiteY4" fmla="*/ 169700 h 803523"/>
              <a:gd name="connsiteX5" fmla="*/ 1116202 w 1208795"/>
              <a:gd name="connsiteY5" fmla="*/ 615187 h 803523"/>
              <a:gd name="connsiteX6" fmla="*/ 1208795 w 1208795"/>
              <a:gd name="connsiteY6" fmla="*/ 629475 h 803523"/>
              <a:gd name="connsiteX7" fmla="*/ 1108260 w 1208795"/>
              <a:gd name="connsiteY7" fmla="*/ 803523 h 803523"/>
              <a:gd name="connsiteX8" fmla="*/ 1015297 w 1208795"/>
              <a:gd name="connsiteY8" fmla="*/ 596137 h 803523"/>
              <a:gd name="connsiteX9" fmla="*/ 1088223 w 1208795"/>
              <a:gd name="connsiteY9" fmla="*/ 603280 h 803523"/>
              <a:gd name="connsiteX10" fmla="*/ 1100129 w 1208795"/>
              <a:gd name="connsiteY10" fmla="*/ 169700 h 803523"/>
              <a:gd name="connsiteX11" fmla="*/ 975267 w 1208795"/>
              <a:gd name="connsiteY11" fmla="*/ 44838 h 803523"/>
              <a:gd name="connsiteX12" fmla="*/ 169700 w 1208795"/>
              <a:gd name="connsiteY12" fmla="*/ 44838 h 803523"/>
              <a:gd name="connsiteX13" fmla="*/ 44838 w 1208795"/>
              <a:gd name="connsiteY13" fmla="*/ 169700 h 803523"/>
              <a:gd name="connsiteX14" fmla="*/ 44838 w 1208795"/>
              <a:gd name="connsiteY14" fmla="*/ 432048 h 803523"/>
              <a:gd name="connsiteX15" fmla="*/ 0 w 1208795"/>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16202 w 1203938"/>
              <a:gd name="connsiteY5" fmla="*/ 615187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88223 w 1203938"/>
              <a:gd name="connsiteY9" fmla="*/ 603280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13790 w 1203938"/>
              <a:gd name="connsiteY5" fmla="*/ 608212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88223 w 1203938"/>
              <a:gd name="connsiteY9" fmla="*/ 603280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01731 w 1203938"/>
              <a:gd name="connsiteY5" fmla="*/ 608213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88223 w 1203938"/>
              <a:gd name="connsiteY9" fmla="*/ 603280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01731 w 1203938"/>
              <a:gd name="connsiteY5" fmla="*/ 608213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49636 w 1203938"/>
              <a:gd name="connsiteY9" fmla="*/ 603280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33084 w 1203938"/>
              <a:gd name="connsiteY5" fmla="*/ 610538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49636 w 1203938"/>
              <a:gd name="connsiteY9" fmla="*/ 603280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33084 w 1203938"/>
              <a:gd name="connsiteY5" fmla="*/ 610538 h 803523"/>
              <a:gd name="connsiteX6" fmla="*/ 1203938 w 1203938"/>
              <a:gd name="connsiteY6" fmla="*/ 605662 h 803523"/>
              <a:gd name="connsiteX7" fmla="*/ 1108260 w 1203938"/>
              <a:gd name="connsiteY7" fmla="*/ 803523 h 803523"/>
              <a:gd name="connsiteX8" fmla="*/ 1015297 w 1203938"/>
              <a:gd name="connsiteY8" fmla="*/ 596137 h 803523"/>
              <a:gd name="connsiteX9" fmla="*/ 1078576 w 1203938"/>
              <a:gd name="connsiteY9" fmla="*/ 610255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33084 w 1203938"/>
              <a:gd name="connsiteY5" fmla="*/ 610538 h 803523"/>
              <a:gd name="connsiteX6" fmla="*/ 1203938 w 1203938"/>
              <a:gd name="connsiteY6" fmla="*/ 612637 h 803523"/>
              <a:gd name="connsiteX7" fmla="*/ 1108260 w 1203938"/>
              <a:gd name="connsiteY7" fmla="*/ 803523 h 803523"/>
              <a:gd name="connsiteX8" fmla="*/ 1015297 w 1203938"/>
              <a:gd name="connsiteY8" fmla="*/ 596137 h 803523"/>
              <a:gd name="connsiteX9" fmla="*/ 1078576 w 1203938"/>
              <a:gd name="connsiteY9" fmla="*/ 610255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33084 w 1203938"/>
              <a:gd name="connsiteY5" fmla="*/ 610538 h 803523"/>
              <a:gd name="connsiteX6" fmla="*/ 1203938 w 1203938"/>
              <a:gd name="connsiteY6" fmla="*/ 612637 h 803523"/>
              <a:gd name="connsiteX7" fmla="*/ 1108260 w 1203938"/>
              <a:gd name="connsiteY7" fmla="*/ 803523 h 803523"/>
              <a:gd name="connsiteX8" fmla="*/ 1015297 w 1203938"/>
              <a:gd name="connsiteY8" fmla="*/ 596137 h 803523"/>
              <a:gd name="connsiteX9" fmla="*/ 1078576 w 1203938"/>
              <a:gd name="connsiteY9" fmla="*/ 610255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3938"/>
              <a:gd name="connsiteY0" fmla="*/ 432048 h 803523"/>
              <a:gd name="connsiteX1" fmla="*/ 0 w 1203938"/>
              <a:gd name="connsiteY1" fmla="*/ 169700 h 803523"/>
              <a:gd name="connsiteX2" fmla="*/ 169700 w 1203938"/>
              <a:gd name="connsiteY2" fmla="*/ 0 h 803523"/>
              <a:gd name="connsiteX3" fmla="*/ 975267 w 1203938"/>
              <a:gd name="connsiteY3" fmla="*/ 0 h 803523"/>
              <a:gd name="connsiteX4" fmla="*/ 1144967 w 1203938"/>
              <a:gd name="connsiteY4" fmla="*/ 169700 h 803523"/>
              <a:gd name="connsiteX5" fmla="*/ 1133084 w 1203938"/>
              <a:gd name="connsiteY5" fmla="*/ 610538 h 803523"/>
              <a:gd name="connsiteX6" fmla="*/ 1203938 w 1203938"/>
              <a:gd name="connsiteY6" fmla="*/ 612637 h 803523"/>
              <a:gd name="connsiteX7" fmla="*/ 1108260 w 1203938"/>
              <a:gd name="connsiteY7" fmla="*/ 803523 h 803523"/>
              <a:gd name="connsiteX8" fmla="*/ 1015297 w 1203938"/>
              <a:gd name="connsiteY8" fmla="*/ 596137 h 803523"/>
              <a:gd name="connsiteX9" fmla="*/ 1078576 w 1203938"/>
              <a:gd name="connsiteY9" fmla="*/ 610255 h 803523"/>
              <a:gd name="connsiteX10" fmla="*/ 1100129 w 1203938"/>
              <a:gd name="connsiteY10" fmla="*/ 169700 h 803523"/>
              <a:gd name="connsiteX11" fmla="*/ 975267 w 1203938"/>
              <a:gd name="connsiteY11" fmla="*/ 44838 h 803523"/>
              <a:gd name="connsiteX12" fmla="*/ 169700 w 1203938"/>
              <a:gd name="connsiteY12" fmla="*/ 44838 h 803523"/>
              <a:gd name="connsiteX13" fmla="*/ 44838 w 1203938"/>
              <a:gd name="connsiteY13" fmla="*/ 169700 h 803523"/>
              <a:gd name="connsiteX14" fmla="*/ 44838 w 1203938"/>
              <a:gd name="connsiteY14" fmla="*/ 432048 h 803523"/>
              <a:gd name="connsiteX15" fmla="*/ 0 w 1203938"/>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15297 w 1206349"/>
              <a:gd name="connsiteY8" fmla="*/ 596137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15297 w 1206349"/>
              <a:gd name="connsiteY8" fmla="*/ 596137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15297 w 1206349"/>
              <a:gd name="connsiteY8" fmla="*/ 596137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05650 w 1206349"/>
              <a:gd name="connsiteY8" fmla="*/ 605437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05650 w 1206349"/>
              <a:gd name="connsiteY8" fmla="*/ 605437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05650 w 1206349"/>
              <a:gd name="connsiteY8" fmla="*/ 607762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05650 w 1206349"/>
              <a:gd name="connsiteY8" fmla="*/ 607762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 name="connsiteX0" fmla="*/ 0 w 1206349"/>
              <a:gd name="connsiteY0" fmla="*/ 432048 h 803523"/>
              <a:gd name="connsiteX1" fmla="*/ 0 w 1206349"/>
              <a:gd name="connsiteY1" fmla="*/ 169700 h 803523"/>
              <a:gd name="connsiteX2" fmla="*/ 169700 w 1206349"/>
              <a:gd name="connsiteY2" fmla="*/ 0 h 803523"/>
              <a:gd name="connsiteX3" fmla="*/ 975267 w 1206349"/>
              <a:gd name="connsiteY3" fmla="*/ 0 h 803523"/>
              <a:gd name="connsiteX4" fmla="*/ 1144967 w 1206349"/>
              <a:gd name="connsiteY4" fmla="*/ 169700 h 803523"/>
              <a:gd name="connsiteX5" fmla="*/ 1133084 w 1206349"/>
              <a:gd name="connsiteY5" fmla="*/ 610538 h 803523"/>
              <a:gd name="connsiteX6" fmla="*/ 1206349 w 1206349"/>
              <a:gd name="connsiteY6" fmla="*/ 607988 h 803523"/>
              <a:gd name="connsiteX7" fmla="*/ 1108260 w 1206349"/>
              <a:gd name="connsiteY7" fmla="*/ 803523 h 803523"/>
              <a:gd name="connsiteX8" fmla="*/ 1005650 w 1206349"/>
              <a:gd name="connsiteY8" fmla="*/ 612413 h 803523"/>
              <a:gd name="connsiteX9" fmla="*/ 1078576 w 1206349"/>
              <a:gd name="connsiteY9" fmla="*/ 610255 h 803523"/>
              <a:gd name="connsiteX10" fmla="*/ 1100129 w 1206349"/>
              <a:gd name="connsiteY10" fmla="*/ 169700 h 803523"/>
              <a:gd name="connsiteX11" fmla="*/ 975267 w 1206349"/>
              <a:gd name="connsiteY11" fmla="*/ 44838 h 803523"/>
              <a:gd name="connsiteX12" fmla="*/ 169700 w 1206349"/>
              <a:gd name="connsiteY12" fmla="*/ 44838 h 803523"/>
              <a:gd name="connsiteX13" fmla="*/ 44838 w 1206349"/>
              <a:gd name="connsiteY13" fmla="*/ 169700 h 803523"/>
              <a:gd name="connsiteX14" fmla="*/ 44838 w 1206349"/>
              <a:gd name="connsiteY14" fmla="*/ 432048 h 803523"/>
              <a:gd name="connsiteX15" fmla="*/ 0 w 1206349"/>
              <a:gd name="connsiteY15" fmla="*/ 432048 h 80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6349" h="803523">
                <a:moveTo>
                  <a:pt x="0" y="432048"/>
                </a:moveTo>
                <a:lnTo>
                  <a:pt x="0" y="169700"/>
                </a:lnTo>
                <a:cubicBezTo>
                  <a:pt x="0" y="75977"/>
                  <a:pt x="75977" y="0"/>
                  <a:pt x="169700" y="0"/>
                </a:cubicBezTo>
                <a:lnTo>
                  <a:pt x="975267" y="0"/>
                </a:lnTo>
                <a:cubicBezTo>
                  <a:pt x="1068990" y="0"/>
                  <a:pt x="1144967" y="75977"/>
                  <a:pt x="1144967" y="169700"/>
                </a:cubicBezTo>
                <a:lnTo>
                  <a:pt x="1133084" y="610538"/>
                </a:lnTo>
                <a:cubicBezTo>
                  <a:pt x="1159917" y="605037"/>
                  <a:pt x="1181927" y="608838"/>
                  <a:pt x="1206349" y="607988"/>
                </a:cubicBezTo>
                <a:lnTo>
                  <a:pt x="1108260" y="803523"/>
                </a:lnTo>
                <a:lnTo>
                  <a:pt x="1005650" y="612413"/>
                </a:lnTo>
                <a:cubicBezTo>
                  <a:pt x="1027548" y="611694"/>
                  <a:pt x="1054267" y="608649"/>
                  <a:pt x="1078576" y="610255"/>
                </a:cubicBezTo>
                <a:lnTo>
                  <a:pt x="1100129" y="169700"/>
                </a:lnTo>
                <a:cubicBezTo>
                  <a:pt x="1100129" y="100741"/>
                  <a:pt x="1044226" y="44838"/>
                  <a:pt x="975267" y="44838"/>
                </a:cubicBezTo>
                <a:lnTo>
                  <a:pt x="169700" y="44838"/>
                </a:lnTo>
                <a:cubicBezTo>
                  <a:pt x="100741" y="44838"/>
                  <a:pt x="44838" y="100741"/>
                  <a:pt x="44838" y="169700"/>
                </a:cubicBezTo>
                <a:lnTo>
                  <a:pt x="44838" y="432048"/>
                </a:lnTo>
                <a:lnTo>
                  <a:pt x="0" y="432048"/>
                </a:lnTo>
                <a:close/>
              </a:path>
            </a:pathLst>
          </a:cu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numCol="1" rtlCol="0" anchor="ctr"/>
          <a:lstStyle/>
          <a:p>
            <a:pPr algn="ctr"/>
            <a:endParaRPr lang="en-US" dirty="0">
              <a:solidFill>
                <a:schemeClr val="tx1"/>
              </a:solidFill>
            </a:endParaRPr>
          </a:p>
        </p:txBody>
      </p:sp>
    </p:spTree>
    <p:extLst>
      <p:ext uri="{BB962C8B-B14F-4D97-AF65-F5344CB8AC3E}">
        <p14:creationId xmlns:p14="http://schemas.microsoft.com/office/powerpoint/2010/main" val="609802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1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Manual de Operaciones.</a:t>
            </a:r>
            <a:endParaRPr lang="es-MX" dirty="0"/>
          </a:p>
        </p:txBody>
      </p:sp>
      <p:sp>
        <p:nvSpPr>
          <p:cNvPr id="2" name="CuadroTexto 1"/>
          <p:cNvSpPr txBox="1"/>
          <p:nvPr/>
        </p:nvSpPr>
        <p:spPr>
          <a:xfrm>
            <a:off x="899592" y="1700808"/>
            <a:ext cx="7704856" cy="1200329"/>
          </a:xfrm>
          <a:prstGeom prst="rect">
            <a:avLst/>
          </a:prstGeom>
          <a:noFill/>
        </p:spPr>
        <p:txBody>
          <a:bodyPr wrap="square" rtlCol="0">
            <a:spAutoFit/>
          </a:bodyPr>
          <a:lstStyle/>
          <a:p>
            <a:r>
              <a:rPr lang="es-MX" dirty="0" smtClean="0">
                <a:latin typeface="Myriad Pro Light"/>
              </a:rPr>
              <a:t>El Manual de Operaciones esta elaborado por el cotejo entre los procesos operativos de Desarrollo y CMMi nivel 3 y sirve como guía para los involucrados en dichos procesos. </a:t>
            </a:r>
            <a:endParaRPr lang="es-MX" dirty="0">
              <a:latin typeface="Myriad Pro Light"/>
            </a:endParaRPr>
          </a:p>
          <a:p>
            <a:endParaRPr lang="es-MX" dirty="0">
              <a:latin typeface="Myriad Pro Light"/>
            </a:endParaRPr>
          </a:p>
        </p:txBody>
      </p:sp>
      <p:sp>
        <p:nvSpPr>
          <p:cNvPr id="5" name="CuadroTexto 4"/>
          <p:cNvSpPr txBox="1"/>
          <p:nvPr/>
        </p:nvSpPr>
        <p:spPr>
          <a:xfrm>
            <a:off x="899592" y="2889146"/>
            <a:ext cx="7704856" cy="2862322"/>
          </a:xfrm>
          <a:prstGeom prst="rect">
            <a:avLst/>
          </a:prstGeom>
          <a:noFill/>
        </p:spPr>
        <p:txBody>
          <a:bodyPr wrap="square" rtlCol="0">
            <a:spAutoFit/>
          </a:bodyPr>
          <a:lstStyle/>
          <a:p>
            <a:r>
              <a:rPr lang="es-MX" dirty="0" smtClean="0">
                <a:latin typeface="Myriad Pro Light"/>
              </a:rPr>
              <a:t>Los elementos que conforman el manual son:</a:t>
            </a:r>
          </a:p>
          <a:p>
            <a:endParaRPr lang="es-MX" dirty="0">
              <a:latin typeface="Myriad Pro Light"/>
            </a:endParaRPr>
          </a:p>
          <a:p>
            <a:pPr marL="800100" lvl="1" indent="-342900">
              <a:buFont typeface="+mj-lt"/>
              <a:buAutoNum type="arabicPeriod"/>
            </a:pPr>
            <a:r>
              <a:rPr lang="es-MX" dirty="0" smtClean="0">
                <a:latin typeface="Myriad Pro Light"/>
              </a:rPr>
              <a:t>Perfil de responsabilidades</a:t>
            </a:r>
          </a:p>
          <a:p>
            <a:pPr marL="800100" lvl="1" indent="-342900">
              <a:buFont typeface="+mj-lt"/>
              <a:buAutoNum type="arabicPeriod"/>
            </a:pPr>
            <a:r>
              <a:rPr lang="es-MX" dirty="0" smtClean="0">
                <a:latin typeface="Myriad Pro Light"/>
              </a:rPr>
              <a:t>Procesos.</a:t>
            </a:r>
          </a:p>
          <a:p>
            <a:pPr marL="1257300" lvl="2" indent="-342900">
              <a:buFont typeface="Arial" panose="020B0604020202020204" pitchFamily="34" charset="0"/>
              <a:buChar char="•"/>
            </a:pPr>
            <a:r>
              <a:rPr lang="es-MX" dirty="0" smtClean="0">
                <a:latin typeface="Myriad Pro Light"/>
              </a:rPr>
              <a:t>Operativos</a:t>
            </a:r>
          </a:p>
          <a:p>
            <a:pPr marL="1257300" lvl="2" indent="-342900">
              <a:buFont typeface="Arial" panose="020B0604020202020204" pitchFamily="34" charset="0"/>
              <a:buChar char="•"/>
            </a:pPr>
            <a:r>
              <a:rPr lang="es-MX" dirty="0" smtClean="0">
                <a:latin typeface="Myriad Pro Light"/>
              </a:rPr>
              <a:t>Organizacionales</a:t>
            </a:r>
          </a:p>
          <a:p>
            <a:pPr marL="800100" lvl="1" indent="-342900">
              <a:buFont typeface="+mj-lt"/>
              <a:buAutoNum type="arabicPeriod"/>
            </a:pPr>
            <a:r>
              <a:rPr lang="es-MX" dirty="0" smtClean="0">
                <a:latin typeface="Myriad Pro Light"/>
              </a:rPr>
              <a:t>Políticas</a:t>
            </a:r>
          </a:p>
          <a:p>
            <a:pPr marL="800100" lvl="1" indent="-342900">
              <a:buFont typeface="+mj-lt"/>
              <a:buAutoNum type="arabicPeriod"/>
            </a:pPr>
            <a:r>
              <a:rPr lang="es-MX" dirty="0" smtClean="0">
                <a:latin typeface="Myriad Pro Light"/>
              </a:rPr>
              <a:t>Formatos </a:t>
            </a:r>
          </a:p>
          <a:p>
            <a:pPr marL="800100" lvl="1" indent="-342900">
              <a:buFont typeface="+mj-lt"/>
              <a:buAutoNum type="arabicPeriod"/>
            </a:pPr>
            <a:r>
              <a:rPr lang="es-MX" dirty="0" smtClean="0">
                <a:latin typeface="Myriad Pro Light"/>
              </a:rPr>
              <a:t>Indicadores. </a:t>
            </a:r>
            <a:endParaRPr lang="es-MX" dirty="0">
              <a:latin typeface="Myriad Pro Light"/>
            </a:endParaRPr>
          </a:p>
          <a:p>
            <a:endParaRPr lang="es-MX" dirty="0">
              <a:latin typeface="Myriad Pro Light"/>
            </a:endParaRPr>
          </a:p>
        </p:txBody>
      </p:sp>
    </p:spTree>
    <p:extLst>
      <p:ext uri="{BB962C8B-B14F-4D97-AF65-F5344CB8AC3E}">
        <p14:creationId xmlns:p14="http://schemas.microsoft.com/office/powerpoint/2010/main" val="3751935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1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Operativos.</a:t>
            </a:r>
            <a:endParaRPr lang="es-MX" dirty="0"/>
          </a:p>
        </p:txBody>
      </p:sp>
      <p:sp>
        <p:nvSpPr>
          <p:cNvPr id="5" name="CuadroTexto 4"/>
          <p:cNvSpPr txBox="1"/>
          <p:nvPr/>
        </p:nvSpPr>
        <p:spPr>
          <a:xfrm>
            <a:off x="899592" y="2348880"/>
            <a:ext cx="7704856" cy="3693319"/>
          </a:xfrm>
          <a:prstGeom prst="rect">
            <a:avLst/>
          </a:prstGeom>
          <a:noFill/>
        </p:spPr>
        <p:txBody>
          <a:bodyPr wrap="square" rtlCol="0">
            <a:spAutoFit/>
          </a:bodyPr>
          <a:lstStyle/>
          <a:p>
            <a:r>
              <a:rPr lang="es-MX" dirty="0" smtClean="0">
                <a:latin typeface="Myriad Pro Light"/>
              </a:rPr>
              <a:t>Los elementos que conforman los </a:t>
            </a:r>
            <a:r>
              <a:rPr lang="es-MX" i="1" dirty="0">
                <a:latin typeface="Myriad Pro Light"/>
              </a:rPr>
              <a:t>P</a:t>
            </a:r>
            <a:r>
              <a:rPr lang="es-MX" i="1" dirty="0" smtClean="0">
                <a:latin typeface="Myriad Pro Light"/>
              </a:rPr>
              <a:t>rocesos Operativos </a:t>
            </a:r>
            <a:r>
              <a:rPr lang="es-MX" dirty="0" smtClean="0">
                <a:latin typeface="Myriad Pro Light"/>
              </a:rPr>
              <a:t>son:</a:t>
            </a:r>
          </a:p>
          <a:p>
            <a:endParaRPr lang="es-MX" dirty="0">
              <a:latin typeface="Myriad Pro Light"/>
            </a:endParaRPr>
          </a:p>
          <a:p>
            <a:pPr marL="800100" lvl="1" indent="-342900">
              <a:buFont typeface="+mj-lt"/>
              <a:buAutoNum type="arabicPeriod"/>
            </a:pPr>
            <a:r>
              <a:rPr lang="es-MX" dirty="0" smtClean="0">
                <a:latin typeface="Myriad Pro Light"/>
              </a:rPr>
              <a:t>Preventa.</a:t>
            </a:r>
          </a:p>
          <a:p>
            <a:pPr marL="800100" lvl="1" indent="-342900">
              <a:buFont typeface="+mj-lt"/>
              <a:buAutoNum type="arabicPeriod"/>
            </a:pPr>
            <a:r>
              <a:rPr lang="es-MX" dirty="0" smtClean="0">
                <a:latin typeface="Myriad Pro Light"/>
              </a:rPr>
              <a:t>Recepción e Inicio de Proyecto.</a:t>
            </a:r>
          </a:p>
          <a:p>
            <a:pPr marL="800100" lvl="1" indent="-342900">
              <a:buFont typeface="+mj-lt"/>
              <a:buAutoNum type="arabicPeriod"/>
            </a:pPr>
            <a:r>
              <a:rPr lang="es-MX" dirty="0" smtClean="0">
                <a:latin typeface="Myriad Pro Light"/>
              </a:rPr>
              <a:t>Especificación de Requerimientos.</a:t>
            </a:r>
          </a:p>
          <a:p>
            <a:pPr marL="800100" lvl="1" indent="-342900">
              <a:buFont typeface="+mj-lt"/>
              <a:buAutoNum type="arabicPeriod"/>
            </a:pPr>
            <a:r>
              <a:rPr lang="es-MX" dirty="0" smtClean="0">
                <a:latin typeface="Myriad Pro Light"/>
              </a:rPr>
              <a:t>Construcción de la Solución.</a:t>
            </a:r>
          </a:p>
          <a:p>
            <a:pPr marL="800100" lvl="1" indent="-342900">
              <a:buFont typeface="+mj-lt"/>
              <a:buAutoNum type="arabicPeriod"/>
            </a:pPr>
            <a:r>
              <a:rPr lang="es-MX" dirty="0" smtClean="0">
                <a:latin typeface="Myriad Pro Light"/>
              </a:rPr>
              <a:t>Entrega de aplicación a Operaciones.</a:t>
            </a:r>
          </a:p>
          <a:p>
            <a:pPr marL="800100" lvl="1" indent="-342900">
              <a:buFont typeface="+mj-lt"/>
              <a:buAutoNum type="arabicPeriod"/>
            </a:pPr>
            <a:r>
              <a:rPr lang="es-MX" dirty="0" smtClean="0">
                <a:latin typeface="Myriad Pro Light"/>
              </a:rPr>
              <a:t>Testing.</a:t>
            </a:r>
          </a:p>
          <a:p>
            <a:pPr marL="800100" lvl="1" indent="-342900">
              <a:buFont typeface="+mj-lt"/>
              <a:buAutoNum type="arabicPeriod"/>
            </a:pPr>
            <a:r>
              <a:rPr lang="es-MX" dirty="0" smtClean="0">
                <a:latin typeface="Myriad Pro Light"/>
              </a:rPr>
              <a:t>Mantenimiento.</a:t>
            </a:r>
          </a:p>
          <a:p>
            <a:pPr marL="800100" lvl="1" indent="-342900">
              <a:buFont typeface="+mj-lt"/>
              <a:buAutoNum type="arabicPeriod"/>
            </a:pPr>
            <a:r>
              <a:rPr lang="es-MX" dirty="0" smtClean="0">
                <a:latin typeface="Myriad Pro Light"/>
              </a:rPr>
              <a:t>Administración de Cambios.</a:t>
            </a:r>
          </a:p>
          <a:p>
            <a:pPr marL="800100" lvl="1" indent="-342900">
              <a:buFont typeface="+mj-lt"/>
              <a:buAutoNum type="arabicPeriod"/>
            </a:pPr>
            <a:r>
              <a:rPr lang="es-MX" dirty="0" smtClean="0">
                <a:latin typeface="Myriad Pro Light"/>
              </a:rPr>
              <a:t>Control y seguimiento.</a:t>
            </a:r>
          </a:p>
          <a:p>
            <a:pPr marL="800100" lvl="1" indent="-342900">
              <a:buFont typeface="+mj-lt"/>
              <a:buAutoNum type="arabicPeriod"/>
            </a:pPr>
            <a:r>
              <a:rPr lang="es-MX" dirty="0" smtClean="0">
                <a:latin typeface="Myriad Pro Light"/>
              </a:rPr>
              <a:t>Administración de la configuración.</a:t>
            </a:r>
            <a:endParaRPr lang="es-MX" dirty="0">
              <a:latin typeface="Myriad Pro Light"/>
            </a:endParaRPr>
          </a:p>
          <a:p>
            <a:endParaRPr lang="es-MX" dirty="0">
              <a:latin typeface="Myriad Pro Light"/>
            </a:endParaRPr>
          </a:p>
        </p:txBody>
      </p:sp>
    </p:spTree>
    <p:extLst>
      <p:ext uri="{BB962C8B-B14F-4D97-AF65-F5344CB8AC3E}">
        <p14:creationId xmlns:p14="http://schemas.microsoft.com/office/powerpoint/2010/main" val="820493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287"/>
          <p:cNvPicPr preferRelativeResize="0"/>
          <p:nvPr/>
        </p:nvPicPr>
        <p:blipFill rotWithShape="1">
          <a:blip r:embed="rId2">
            <a:alphaModFix/>
          </a:blip>
          <a:srcRect/>
          <a:stretch/>
        </p:blipFill>
        <p:spPr>
          <a:xfrm>
            <a:off x="2710" y="0"/>
            <a:ext cx="9141290" cy="5143499"/>
          </a:xfrm>
          <a:prstGeom prst="rect">
            <a:avLst/>
          </a:prstGeom>
          <a:noFill/>
          <a:ln>
            <a:noFill/>
          </a:ln>
        </p:spPr>
      </p:pic>
      <p:sp>
        <p:nvSpPr>
          <p:cNvPr id="3" name="CuadroTexto 2"/>
          <p:cNvSpPr txBox="1"/>
          <p:nvPr/>
        </p:nvSpPr>
        <p:spPr>
          <a:xfrm>
            <a:off x="2710" y="188640"/>
            <a:ext cx="9141290" cy="830997"/>
          </a:xfrm>
          <a:prstGeom prst="rect">
            <a:avLst/>
          </a:prstGeom>
          <a:noFill/>
        </p:spPr>
        <p:txBody>
          <a:bodyPr wrap="square" rtlCol="0">
            <a:spAutoFit/>
          </a:bodyPr>
          <a:lstStyle/>
          <a:p>
            <a:pPr algn="ctr"/>
            <a:r>
              <a:rPr lang="es-MX" sz="4800" dirty="0" smtClean="0">
                <a:solidFill>
                  <a:schemeClr val="bg2"/>
                </a:solidFill>
                <a:latin typeface="Myriad Pro Light"/>
              </a:rPr>
              <a:t> Procesos Organizacionales</a:t>
            </a:r>
            <a:endParaRPr lang="es-MX" dirty="0"/>
          </a:p>
        </p:txBody>
      </p:sp>
      <p:sp>
        <p:nvSpPr>
          <p:cNvPr id="5" name="CuadroTexto 4"/>
          <p:cNvSpPr txBox="1"/>
          <p:nvPr/>
        </p:nvSpPr>
        <p:spPr>
          <a:xfrm>
            <a:off x="899592" y="2348880"/>
            <a:ext cx="7704856" cy="1477328"/>
          </a:xfrm>
          <a:prstGeom prst="rect">
            <a:avLst/>
          </a:prstGeom>
          <a:noFill/>
        </p:spPr>
        <p:txBody>
          <a:bodyPr wrap="square" rtlCol="0">
            <a:spAutoFit/>
          </a:bodyPr>
          <a:lstStyle/>
          <a:p>
            <a:r>
              <a:rPr lang="es-MX" dirty="0" smtClean="0">
                <a:latin typeface="Myriad Pro Light"/>
              </a:rPr>
              <a:t>Los elementos que conforman los </a:t>
            </a:r>
            <a:r>
              <a:rPr lang="es-MX" i="1" dirty="0" smtClean="0">
                <a:latin typeface="Myriad Pro Light"/>
              </a:rPr>
              <a:t>Procesos </a:t>
            </a:r>
            <a:r>
              <a:rPr lang="es-MX" i="1" dirty="0">
                <a:latin typeface="Myriad Pro Light"/>
              </a:rPr>
              <a:t>O</a:t>
            </a:r>
            <a:r>
              <a:rPr lang="es-MX" i="1" dirty="0" smtClean="0">
                <a:latin typeface="Myriad Pro Light"/>
              </a:rPr>
              <a:t>rganizacionales </a:t>
            </a:r>
            <a:r>
              <a:rPr lang="es-MX" dirty="0" smtClean="0">
                <a:latin typeface="Myriad Pro Light"/>
              </a:rPr>
              <a:t>son:</a:t>
            </a:r>
          </a:p>
          <a:p>
            <a:endParaRPr lang="es-MX" dirty="0">
              <a:latin typeface="Myriad Pro Light"/>
            </a:endParaRPr>
          </a:p>
          <a:p>
            <a:pPr marL="800100" lvl="1" indent="-342900">
              <a:buFont typeface="+mj-lt"/>
              <a:buAutoNum type="arabicPeriod"/>
            </a:pPr>
            <a:r>
              <a:rPr lang="es-MX" dirty="0" smtClean="0">
                <a:latin typeface="Myriad Pro Light"/>
              </a:rPr>
              <a:t>Mejora Organizacional.</a:t>
            </a:r>
          </a:p>
          <a:p>
            <a:pPr marL="800100" lvl="1" indent="-342900">
              <a:buFont typeface="+mj-lt"/>
              <a:buAutoNum type="arabicPeriod"/>
            </a:pPr>
            <a:r>
              <a:rPr lang="es-MX" dirty="0" smtClean="0">
                <a:latin typeface="Myriad Pro Light"/>
              </a:rPr>
              <a:t>Entrenamiento Organizacional.</a:t>
            </a:r>
          </a:p>
          <a:p>
            <a:pPr marL="800100" lvl="1" indent="-342900">
              <a:buFont typeface="+mj-lt"/>
              <a:buAutoNum type="arabicPeriod"/>
            </a:pPr>
            <a:r>
              <a:rPr lang="es-MX" dirty="0" smtClean="0">
                <a:latin typeface="Myriad Pro Light"/>
              </a:rPr>
              <a:t>Auditorias a Procesos.</a:t>
            </a:r>
          </a:p>
        </p:txBody>
      </p:sp>
    </p:spTree>
    <p:extLst>
      <p:ext uri="{BB962C8B-B14F-4D97-AF65-F5344CB8AC3E}">
        <p14:creationId xmlns:p14="http://schemas.microsoft.com/office/powerpoint/2010/main" val="3665774572"/>
      </p:ext>
    </p:extLst>
  </p:cSld>
  <p:clrMapOvr>
    <a:masterClrMapping/>
  </p:clrMapOvr>
  <p:timing>
    <p:tnLst>
      <p:par>
        <p:cTn id="1" dur="indefinite" restart="never" nodeType="tmRoot"/>
      </p:par>
    </p:tnLst>
  </p:timing>
</p:sld>
</file>

<file path=ppt/theme/theme1.xml><?xml version="1.0" encoding="utf-8"?>
<a:theme xmlns:a="http://schemas.openxmlformats.org/drawingml/2006/main" name="CITI_temp-2014">
  <a:themeElements>
    <a:clrScheme name="CITI-2014_v1">
      <a:dk1>
        <a:srgbClr val="212221"/>
      </a:dk1>
      <a:lt1>
        <a:srgbClr val="BFC0BC"/>
      </a:lt1>
      <a:dk2>
        <a:srgbClr val="1F497D"/>
      </a:dk2>
      <a:lt2>
        <a:srgbClr val="FFFFFE"/>
      </a:lt2>
      <a:accent1>
        <a:srgbClr val="50A1CB"/>
      </a:accent1>
      <a:accent2>
        <a:srgbClr val="70BAD2"/>
      </a:accent2>
      <a:accent3>
        <a:srgbClr val="9ED4DE"/>
      </a:accent3>
      <a:accent4>
        <a:srgbClr val="8064A2"/>
      </a:accent4>
      <a:accent5>
        <a:srgbClr val="4BACC6"/>
      </a:accent5>
      <a:accent6>
        <a:srgbClr val="3BB0DA"/>
      </a:accent6>
      <a:hlink>
        <a:srgbClr val="0092D2"/>
      </a:hlink>
      <a:folHlink>
        <a:srgbClr val="675C5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numCol="1"/>
      <a:lstStyle/>
      <a:style>
        <a:lnRef idx="1">
          <a:schemeClr val="accent1"/>
        </a:lnRef>
        <a:fillRef idx="3">
          <a:schemeClr val="accent1"/>
        </a:fillRef>
        <a:effectRef idx="2">
          <a:schemeClr val="accent1"/>
        </a:effectRef>
        <a:fontRef idx="minor">
          <a:schemeClr val="lt1"/>
        </a:fontRef>
      </a:style>
    </a:spDef>
    <a:lnDef>
      <a:spPr/>
      <a:bodyPr numCol="1"/>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CITI_temp-2014</Template>
  <TotalTime>13798</TotalTime>
  <Words>8172</Words>
  <Application>Microsoft Office PowerPoint</Application>
  <PresentationFormat>Presentación en pantalla (4:3)</PresentationFormat>
  <Paragraphs>431</Paragraphs>
  <Slides>23</Slides>
  <Notes>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23</vt:i4>
      </vt:variant>
    </vt:vector>
  </HeadingPairs>
  <TitlesOfParts>
    <vt:vector size="33" baseType="lpstr">
      <vt:lpstr>Aaargh Normal</vt:lpstr>
      <vt:lpstr>Arial</vt:lpstr>
      <vt:lpstr>Calibri</vt:lpstr>
      <vt:lpstr>MS Mincho</vt:lpstr>
      <vt:lpstr>Myriad Pro</vt:lpstr>
      <vt:lpstr>Myriad Pro Light</vt:lpstr>
      <vt:lpstr>Symbol</vt:lpstr>
      <vt:lpstr>Times New Roman</vt:lpstr>
      <vt:lpstr>Wingdings</vt:lpstr>
      <vt:lpstr>CITI_temp-2014</vt:lpstr>
      <vt:lpstr>Presentación de PowerPoint</vt:lpstr>
      <vt:lpstr>Temario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Julio Rodrguez</Manager>
  <Company>CITI</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Implementaciones</dc:title>
  <dc:subject>DEVOPS</dc:subject>
  <dc:creator>Mario Flores</dc:creator>
  <cp:keywords/>
  <dc:description/>
  <cp:lastModifiedBy>Cristhian Martín Méndez</cp:lastModifiedBy>
  <cp:revision>325</cp:revision>
  <cp:lastPrinted>2015-10-20T15:15:04Z</cp:lastPrinted>
  <dcterms:created xsi:type="dcterms:W3CDTF">2014-11-03T18:43:59Z</dcterms:created>
  <dcterms:modified xsi:type="dcterms:W3CDTF">2016-04-01T23:29:55Z</dcterms:modified>
  <cp:category/>
</cp:coreProperties>
</file>